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6" r:id="rId2"/>
    <p:sldId id="257" r:id="rId3"/>
    <p:sldId id="258" r:id="rId4"/>
    <p:sldId id="260" r:id="rId5"/>
    <p:sldId id="259" r:id="rId6"/>
    <p:sldId id="261" r:id="rId7"/>
    <p:sldId id="264" r:id="rId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D32"/>
    <a:srgbClr val="63666A"/>
    <a:srgbClr val="BA9AA3"/>
    <a:srgbClr val="C9C2BA"/>
    <a:srgbClr val="3D2E32"/>
    <a:srgbClr val="81776F"/>
    <a:srgbClr val="817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48" autoAdjust="0"/>
    <p:restoredTop sz="96391" autoAdjust="0"/>
  </p:normalViewPr>
  <p:slideViewPr>
    <p:cSldViewPr>
      <p:cViewPr varScale="1">
        <p:scale>
          <a:sx n="60" d="100"/>
          <a:sy n="60" d="100"/>
        </p:scale>
        <p:origin x="996" y="66"/>
      </p:cViewPr>
      <p:guideLst>
        <p:guide orient="horz" pos="1797"/>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77C24-B267-42B4-A6DA-E2D49EAB81AC}" type="datetimeFigureOut">
              <a:rPr lang="es-MX" smtClean="0"/>
              <a:t>20/09/2022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E3928-1AF9-4754-AEC5-36B8A96076B6}" type="slidenum">
              <a:rPr lang="es-MX" smtClean="0"/>
              <a:t>‹Nº›</a:t>
            </a:fld>
            <a:endParaRPr lang="es-MX"/>
          </a:p>
        </p:txBody>
      </p:sp>
    </p:spTree>
    <p:extLst>
      <p:ext uri="{BB962C8B-B14F-4D97-AF65-F5344CB8AC3E}">
        <p14:creationId xmlns:p14="http://schemas.microsoft.com/office/powerpoint/2010/main" val="340527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28E3928-1AF9-4754-AEC5-36B8A96076B6}" type="slidenum">
              <a:rPr lang="es-MX" smtClean="0"/>
              <a:t>2</a:t>
            </a:fld>
            <a:endParaRPr lang="es-MX"/>
          </a:p>
        </p:txBody>
      </p:sp>
    </p:spTree>
    <p:extLst>
      <p:ext uri="{BB962C8B-B14F-4D97-AF65-F5344CB8AC3E}">
        <p14:creationId xmlns:p14="http://schemas.microsoft.com/office/powerpoint/2010/main" val="26029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28 Marcador de título">
            <a:extLst>
              <a:ext uri="{FF2B5EF4-FFF2-40B4-BE49-F238E27FC236}">
                <a16:creationId xmlns:a16="http://schemas.microsoft.com/office/drawing/2014/main" id="{CB26352F-7A35-4318-ACD6-6CA3D6A01B95}"/>
              </a:ext>
            </a:extLst>
          </p:cNvPr>
          <p:cNvSpPr>
            <a:spLocks noGrp="1"/>
          </p:cNvSpPr>
          <p:nvPr>
            <p:ph type="title"/>
          </p:nvPr>
        </p:nvSpPr>
        <p:spPr>
          <a:xfrm>
            <a:off x="3583097" y="560222"/>
            <a:ext cx="423385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p:style>
        <p:txBody>
          <a:bodyPr wrap="none" rtlCol="0">
            <a:spAutoFit/>
          </a:bodyPr>
          <a:lstStyle/>
          <a:p>
            <a:pPr marL="0" lvl="0"/>
            <a:r>
              <a:rPr lang="es-MX" dirty="0"/>
              <a:t>Fondo de Infraestructura Social para las Entidades (FISE)</a:t>
            </a:r>
          </a:p>
        </p:txBody>
      </p:sp>
      <p:sp>
        <p:nvSpPr>
          <p:cNvPr id="6" name="29 Marcador de número de diapositiva">
            <a:extLst>
              <a:ext uri="{FF2B5EF4-FFF2-40B4-BE49-F238E27FC236}">
                <a16:creationId xmlns:a16="http://schemas.microsoft.com/office/drawing/2014/main" id="{EE0452C0-5A9F-4C14-910E-AE230AB7B4EB}"/>
              </a:ext>
            </a:extLst>
          </p:cNvPr>
          <p:cNvSpPr>
            <a:spLocks noGrp="1"/>
          </p:cNvSpPr>
          <p:nvPr>
            <p:ph type="sldNum" sz="quarter" idx="4"/>
          </p:nvPr>
        </p:nvSpPr>
        <p:spPr>
          <a:xfrm>
            <a:off x="8460511" y="6741384"/>
            <a:ext cx="685371" cy="144000"/>
          </a:xfrm>
          <a:prstGeom prst="rect">
            <a:avLst/>
          </a:prstGeom>
        </p:spPr>
        <p:txBody>
          <a:bodyPr vert="horz" lIns="91440" tIns="45720" rIns="91440" bIns="45720" rtlCol="0" anchor="ctr"/>
          <a:lstStyle>
            <a:lvl1pPr algn="r">
              <a:defRPr sz="1000">
                <a:solidFill>
                  <a:schemeClr val="tx1">
                    <a:tint val="75000"/>
                  </a:schemeClr>
                </a:solidFill>
              </a:defRPr>
            </a:lvl1pPr>
          </a:lstStyle>
          <a:p>
            <a:fld id="{34762513-7D76-44F4-A4EB-02F5BA9AE113}" type="slidenum">
              <a:rPr lang="es-MX" smtClean="0"/>
              <a:pPr/>
              <a:t>‹Nº›</a:t>
            </a:fld>
            <a:endParaRPr lang="es-MX" dirty="0"/>
          </a:p>
        </p:txBody>
      </p:sp>
    </p:spTree>
    <p:extLst>
      <p:ext uri="{BB962C8B-B14F-4D97-AF65-F5344CB8AC3E}">
        <p14:creationId xmlns:p14="http://schemas.microsoft.com/office/powerpoint/2010/main" val="413861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28 Marcador de título">
            <a:extLst>
              <a:ext uri="{FF2B5EF4-FFF2-40B4-BE49-F238E27FC236}">
                <a16:creationId xmlns:a16="http://schemas.microsoft.com/office/drawing/2014/main" id="{02A3D3E3-46C1-4AC8-953E-5E066CC60CA6}"/>
              </a:ext>
            </a:extLst>
          </p:cNvPr>
          <p:cNvSpPr>
            <a:spLocks noGrp="1"/>
          </p:cNvSpPr>
          <p:nvPr>
            <p:ph type="title"/>
          </p:nvPr>
        </p:nvSpPr>
        <p:spPr>
          <a:xfrm>
            <a:off x="3583097" y="560222"/>
            <a:ext cx="423385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p:style>
        <p:txBody>
          <a:bodyPr wrap="none" rtlCol="0">
            <a:spAutoFit/>
          </a:bodyPr>
          <a:lstStyle/>
          <a:p>
            <a:pPr marL="0" lvl="0"/>
            <a:r>
              <a:rPr lang="es-MX" dirty="0"/>
              <a:t>Fondo de Infraestructura Social para las Entidades (FISE)</a:t>
            </a:r>
          </a:p>
        </p:txBody>
      </p:sp>
      <p:sp>
        <p:nvSpPr>
          <p:cNvPr id="6" name="29 Marcador de número de diapositiva">
            <a:extLst>
              <a:ext uri="{FF2B5EF4-FFF2-40B4-BE49-F238E27FC236}">
                <a16:creationId xmlns:a16="http://schemas.microsoft.com/office/drawing/2014/main" id="{86401484-EB32-47B8-9111-D56B2E2A9B65}"/>
              </a:ext>
            </a:extLst>
          </p:cNvPr>
          <p:cNvSpPr>
            <a:spLocks noGrp="1"/>
          </p:cNvSpPr>
          <p:nvPr>
            <p:ph type="sldNum" sz="quarter" idx="4"/>
          </p:nvPr>
        </p:nvSpPr>
        <p:spPr>
          <a:xfrm>
            <a:off x="8460511" y="6741384"/>
            <a:ext cx="685371" cy="144000"/>
          </a:xfrm>
          <a:prstGeom prst="rect">
            <a:avLst/>
          </a:prstGeom>
        </p:spPr>
        <p:txBody>
          <a:bodyPr vert="horz" lIns="91440" tIns="45720" rIns="91440" bIns="45720" rtlCol="0" anchor="ctr"/>
          <a:lstStyle>
            <a:lvl1pPr algn="r">
              <a:defRPr sz="1000">
                <a:solidFill>
                  <a:schemeClr val="tx1">
                    <a:tint val="75000"/>
                  </a:schemeClr>
                </a:solidFill>
              </a:defRPr>
            </a:lvl1pPr>
          </a:lstStyle>
          <a:p>
            <a:fld id="{34762513-7D76-44F4-A4EB-02F5BA9AE113}" type="slidenum">
              <a:rPr lang="es-MX" smtClean="0"/>
              <a:pPr/>
              <a:t>‹Nº›</a:t>
            </a:fld>
            <a:endParaRPr lang="es-MX" dirty="0"/>
          </a:p>
        </p:txBody>
      </p:sp>
    </p:spTree>
    <p:extLst>
      <p:ext uri="{BB962C8B-B14F-4D97-AF65-F5344CB8AC3E}">
        <p14:creationId xmlns:p14="http://schemas.microsoft.com/office/powerpoint/2010/main" val="1621039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Rectángulo"/>
          <p:cNvSpPr/>
          <p:nvPr userDrawn="1"/>
        </p:nvSpPr>
        <p:spPr>
          <a:xfrm>
            <a:off x="-20851" y="6741384"/>
            <a:ext cx="9169245" cy="14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userDrawn="1"/>
        </p:nvSpPr>
        <p:spPr>
          <a:xfrm>
            <a:off x="-20851" y="-27384"/>
            <a:ext cx="9164801" cy="972000"/>
          </a:xfrm>
          <a:prstGeom prst="rect">
            <a:avLst/>
          </a:prstGeom>
          <a:solidFill>
            <a:schemeClr val="bg1"/>
          </a:solidFill>
          <a:ln>
            <a:solidFill>
              <a:srgbClr val="651D32"/>
            </a:solidFill>
          </a:ln>
        </p:spPr>
        <p:style>
          <a:lnRef idx="1">
            <a:schemeClr val="dk1"/>
          </a:lnRef>
          <a:fillRef idx="2">
            <a:schemeClr val="dk1"/>
          </a:fillRef>
          <a:effectRef idx="1">
            <a:schemeClr val="dk1"/>
          </a:effectRef>
          <a:fontRef idx="minor">
            <a:schemeClr val="dk1"/>
          </a:fontRef>
        </p:style>
        <p:txBody>
          <a:bodyPr wrap="square" rtlCol="0">
            <a:spAutoFit/>
          </a:bodyPr>
          <a:lstStyle/>
          <a:p>
            <a:endParaRPr lang="es-MX" sz="8100" dirty="0"/>
          </a:p>
        </p:txBody>
      </p:sp>
      <p:pic>
        <p:nvPicPr>
          <p:cNvPr id="3" name="2 Imagen"/>
          <p:cNvPicPr>
            <a:picLocks noChangeAspect="1"/>
          </p:cNvPicPr>
          <p:nvPr userDrawn="1"/>
        </p:nvPicPr>
        <p:blipFill rotWithShape="1">
          <a:blip r:embed="rId5" cstate="print">
            <a:extLst>
              <a:ext uri="{28A0092B-C50C-407E-A947-70E740481C1C}">
                <a14:useLocalDpi xmlns:a14="http://schemas.microsoft.com/office/drawing/2010/main" val="0"/>
              </a:ext>
            </a:extLst>
          </a:blip>
          <a:srcRect b="53919"/>
          <a:stretch/>
        </p:blipFill>
        <p:spPr>
          <a:xfrm flipH="1" flipV="1">
            <a:off x="1358928" y="-27384"/>
            <a:ext cx="7805116" cy="972000"/>
          </a:xfrm>
          <a:prstGeom prst="rect">
            <a:avLst/>
          </a:prstGeom>
        </p:spPr>
      </p:pic>
      <p:sp>
        <p:nvSpPr>
          <p:cNvPr id="20" name="19 CuadroTexto"/>
          <p:cNvSpPr txBox="1"/>
          <p:nvPr/>
        </p:nvSpPr>
        <p:spPr>
          <a:xfrm>
            <a:off x="2795577" y="56237"/>
            <a:ext cx="5808871" cy="492443"/>
          </a:xfrm>
          <a:prstGeom prst="rect">
            <a:avLst/>
          </a:prstGeom>
          <a:noFill/>
        </p:spPr>
        <p:txBody>
          <a:bodyPr wrap="square" rtlCol="0">
            <a:spAutoFit/>
          </a:bodyPr>
          <a:lstStyle/>
          <a:p>
            <a:pPr algn="ctr"/>
            <a:r>
              <a:rPr lang="es-MX" sz="1300" b="1" dirty="0">
                <a:solidFill>
                  <a:schemeClr val="bg1"/>
                </a:solidFill>
                <a:effectLst>
                  <a:outerShdw blurRad="38100" dist="38100" dir="2700000" algn="tl">
                    <a:srgbClr val="000000">
                      <a:alpha val="43137"/>
                    </a:srgbClr>
                  </a:outerShdw>
                </a:effectLst>
                <a:latin typeface="Mestiza" panose="00000500000000000000" pitchFamily="50" charset="0"/>
                <a:cs typeface="Times New Roman" pitchFamily="18" charset="0"/>
              </a:rPr>
              <a:t>INFORME DE LA EVALUACIÓN ESPECÍFICA DE DESEMPEÑO</a:t>
            </a:r>
          </a:p>
          <a:p>
            <a:pPr algn="ctr"/>
            <a:r>
              <a:rPr lang="es-MX" sz="1300" b="1" dirty="0">
                <a:solidFill>
                  <a:schemeClr val="bg1"/>
                </a:solidFill>
                <a:effectLst>
                  <a:outerShdw blurRad="38100" dist="38100" dir="2700000" algn="tl">
                    <a:srgbClr val="000000">
                      <a:alpha val="43137"/>
                    </a:srgbClr>
                  </a:outerShdw>
                </a:effectLst>
                <a:latin typeface="Mestiza" panose="00000500000000000000" pitchFamily="50" charset="0"/>
                <a:cs typeface="Times New Roman" pitchFamily="18" charset="0"/>
              </a:rPr>
              <a:t>2021</a:t>
            </a:r>
          </a:p>
        </p:txBody>
      </p:sp>
      <p:sp>
        <p:nvSpPr>
          <p:cNvPr id="28" name="27 CuadroTexto"/>
          <p:cNvSpPr txBox="1"/>
          <p:nvPr userDrawn="1"/>
        </p:nvSpPr>
        <p:spPr>
          <a:xfrm>
            <a:off x="8460512" y="6741384"/>
            <a:ext cx="684000" cy="144000"/>
          </a:xfrm>
          <a:prstGeom prst="rect">
            <a:avLst/>
          </a:prstGeom>
          <a:solidFill>
            <a:schemeClr val="bg1"/>
          </a:solid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s-MX" sz="800" b="1" dirty="0">
              <a:solidFill>
                <a:srgbClr val="3D2E32"/>
              </a:solidFill>
            </a:endParaRPr>
          </a:p>
        </p:txBody>
      </p:sp>
      <p:sp>
        <p:nvSpPr>
          <p:cNvPr id="29" name="28 Marcador de título"/>
          <p:cNvSpPr>
            <a:spLocks noGrp="1"/>
          </p:cNvSpPr>
          <p:nvPr>
            <p:ph type="title"/>
          </p:nvPr>
        </p:nvSpPr>
        <p:spPr>
          <a:xfrm>
            <a:off x="3583097" y="560222"/>
            <a:ext cx="423385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p:style>
        <p:txBody>
          <a:bodyPr wrap="none" rtlCol="0">
            <a:spAutoFit/>
          </a:bodyPr>
          <a:lstStyle/>
          <a:p>
            <a:pPr marL="0" lvl="0"/>
            <a:r>
              <a:rPr lang="es-MX" dirty="0"/>
              <a:t>Fondo de Infraestructura Social para las Entidades (FISE)</a:t>
            </a:r>
          </a:p>
        </p:txBody>
      </p:sp>
      <p:sp>
        <p:nvSpPr>
          <p:cNvPr id="30" name="29 Marcador de número de diapositiva"/>
          <p:cNvSpPr>
            <a:spLocks noGrp="1"/>
          </p:cNvSpPr>
          <p:nvPr>
            <p:ph type="sldNum" sz="quarter" idx="4"/>
          </p:nvPr>
        </p:nvSpPr>
        <p:spPr>
          <a:xfrm>
            <a:off x="8459826" y="6741384"/>
            <a:ext cx="685371" cy="144000"/>
          </a:xfrm>
          <a:prstGeom prst="rect">
            <a:avLst/>
          </a:prstGeom>
        </p:spPr>
        <p:txBody>
          <a:bodyPr vert="horz" lIns="91440" tIns="45720" rIns="91440" bIns="45720" rtlCol="0" anchor="ctr"/>
          <a:lstStyle>
            <a:lvl1pPr algn="r">
              <a:defRPr sz="1000">
                <a:solidFill>
                  <a:schemeClr val="tx1">
                    <a:tint val="75000"/>
                  </a:schemeClr>
                </a:solidFill>
              </a:defRPr>
            </a:lvl1pPr>
          </a:lstStyle>
          <a:p>
            <a:fld id="{34762513-7D76-44F4-A4EB-02F5BA9AE113}" type="slidenum">
              <a:rPr lang="es-MX" smtClean="0"/>
              <a:pPr/>
              <a:t>‹Nº›</a:t>
            </a:fld>
            <a:endParaRPr lang="es-MX" dirty="0"/>
          </a:p>
        </p:txBody>
      </p:sp>
      <p:sp>
        <p:nvSpPr>
          <p:cNvPr id="12" name="10 Elipse">
            <a:extLst>
              <a:ext uri="{FF2B5EF4-FFF2-40B4-BE49-F238E27FC236}">
                <a16:creationId xmlns:a16="http://schemas.microsoft.com/office/drawing/2014/main" id="{EE4669BD-FA33-4850-A95F-9559165763C7}"/>
              </a:ext>
            </a:extLst>
          </p:cNvPr>
          <p:cNvSpPr/>
          <p:nvPr userDrawn="1"/>
        </p:nvSpPr>
        <p:spPr>
          <a:xfrm>
            <a:off x="827584" y="-23298"/>
            <a:ext cx="10795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pic>
        <p:nvPicPr>
          <p:cNvPr id="4" name="Imagen 3">
            <a:extLst>
              <a:ext uri="{FF2B5EF4-FFF2-40B4-BE49-F238E27FC236}">
                <a16:creationId xmlns:a16="http://schemas.microsoft.com/office/drawing/2014/main" id="{D85F7DD2-0DBA-4323-899C-62E87EB3DFF1}"/>
              </a:ext>
            </a:extLst>
          </p:cNvPr>
          <p:cNvPicPr>
            <a:picLocks noChangeAspect="1"/>
          </p:cNvPicPr>
          <p:nvPr userDrawn="1"/>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l="22281" r="22281"/>
          <a:stretch/>
        </p:blipFill>
        <p:spPr>
          <a:xfrm>
            <a:off x="323528" y="5502"/>
            <a:ext cx="1035400" cy="936000"/>
          </a:xfrm>
          <a:prstGeom prst="rect">
            <a:avLst/>
          </a:prstGeom>
        </p:spPr>
      </p:pic>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lang="es-MX" sz="1200" b="1" kern="1200" dirty="0">
          <a:solidFill>
            <a:schemeClr val="tx1"/>
          </a:solidFill>
          <a:effectLst>
            <a:outerShdw blurRad="38100" dist="38100" dir="2700000" algn="tl">
              <a:srgbClr val="000000">
                <a:alpha val="43137"/>
              </a:srgbClr>
            </a:outerShdw>
          </a:effectLst>
          <a:latin typeface="Mestiza" panose="00000500000000000000" pitchFamily="50" charset="0"/>
          <a:ea typeface="+mn-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B844A6D-ADE3-4ECF-A721-FA31BD3E5BCB}"/>
              </a:ext>
            </a:extLst>
          </p:cNvPr>
          <p:cNvSpPr>
            <a:spLocks noGrp="1"/>
          </p:cNvSpPr>
          <p:nvPr>
            <p:ph type="sldNum" sz="quarter" idx="4"/>
          </p:nvPr>
        </p:nvSpPr>
        <p:spPr>
          <a:xfrm>
            <a:off x="8316416" y="6741368"/>
            <a:ext cx="828000" cy="143992"/>
          </a:xfrm>
        </p:spPr>
        <p:txBody>
          <a:bodyPr/>
          <a:lstStyle/>
          <a:p>
            <a:fld id="{34762513-7D76-44F4-A4EB-02F5BA9AE113}" type="slidenum">
              <a:rPr lang="es-MX" sz="900" smtClean="0"/>
              <a:t>1</a:t>
            </a:fld>
            <a:endParaRPr lang="es-MX" sz="900" dirty="0"/>
          </a:p>
        </p:txBody>
      </p:sp>
      <p:graphicFrame>
        <p:nvGraphicFramePr>
          <p:cNvPr id="3"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2300400866"/>
              </p:ext>
            </p:extLst>
          </p:nvPr>
        </p:nvGraphicFramePr>
        <p:xfrm>
          <a:off x="703919" y="1471194"/>
          <a:ext cx="8136904" cy="4622102"/>
        </p:xfrm>
        <a:graphic>
          <a:graphicData uri="http://schemas.openxmlformats.org/drawingml/2006/table">
            <a:tbl>
              <a:tblPr firstRow="1" bandRow="1">
                <a:effectLst/>
                <a:tableStyleId>{5C22544A-7EE6-4342-B048-85BDC9FD1C3A}</a:tableStyleId>
              </a:tblPr>
              <a:tblGrid>
                <a:gridCol w="8136904">
                  <a:extLst>
                    <a:ext uri="{9D8B030D-6E8A-4147-A177-3AD203B41FA5}">
                      <a16:colId xmlns:a16="http://schemas.microsoft.com/office/drawing/2014/main" val="20000"/>
                    </a:ext>
                  </a:extLst>
                </a:gridCol>
              </a:tblGrid>
              <a:tr h="3744416">
                <a:tc>
                  <a:txBody>
                    <a:bodyPr/>
                    <a:lstStyle/>
                    <a:p>
                      <a:pPr algn="just">
                        <a:lnSpc>
                          <a:spcPct val="150000"/>
                        </a:lnSpc>
                        <a:spcAft>
                          <a:spcPts val="0"/>
                        </a:spcAft>
                      </a:pPr>
                      <a:r>
                        <a:rPr lang="es-MX" sz="1050" b="0" dirty="0">
                          <a:solidFill>
                            <a:schemeClr val="tx1"/>
                          </a:solidFill>
                          <a:effectLst/>
                          <a:latin typeface="Mestiza" panose="00000500000000000000" pitchFamily="50" charset="0"/>
                          <a:ea typeface="Calibri"/>
                          <a:cs typeface="Times New Roman"/>
                        </a:rPr>
                        <a:t>El </a:t>
                      </a:r>
                      <a:r>
                        <a:rPr lang="es-MX" sz="1050" b="1" dirty="0">
                          <a:solidFill>
                            <a:schemeClr val="tx1"/>
                          </a:solidFill>
                          <a:effectLst/>
                          <a:latin typeface="Mestiza" panose="00000500000000000000" pitchFamily="50" charset="0"/>
                          <a:ea typeface="Calibri"/>
                          <a:cs typeface="Times New Roman"/>
                        </a:rPr>
                        <a:t>Fondo para la Infraestructura Social para las Entidades (FISE)</a:t>
                      </a:r>
                      <a:r>
                        <a:rPr lang="es-MX" sz="1050" b="0" dirty="0">
                          <a:solidFill>
                            <a:schemeClr val="tx1"/>
                          </a:solidFill>
                          <a:effectLst/>
                          <a:latin typeface="Mestiza" panose="00000500000000000000" pitchFamily="50" charset="0"/>
                          <a:ea typeface="Calibri"/>
                          <a:cs typeface="Times New Roman"/>
                        </a:rPr>
                        <a:t> es parte de del FAIS y este se destina exclusivamente al financiamiento de obras, acciones sociales básicas y a inversiones que beneficien directamente a población en pobreza extrema, localidades con alto o muy alto nivel de rezago social y en las zonas de atención prioritaria (ZAP) (Art. 33 de la LCF). </a:t>
                      </a:r>
                    </a:p>
                    <a:p>
                      <a:pPr algn="just">
                        <a:lnSpc>
                          <a:spcPct val="150000"/>
                        </a:lnSpc>
                        <a:spcAft>
                          <a:spcPts val="0"/>
                        </a:spcAft>
                      </a:pPr>
                      <a:endParaRPr lang="es-MX" sz="1050" b="0" dirty="0">
                        <a:solidFill>
                          <a:schemeClr val="tx1"/>
                        </a:solidFill>
                        <a:effectLst/>
                        <a:latin typeface="Mestiza" panose="00000500000000000000" pitchFamily="50" charset="0"/>
                        <a:ea typeface="Calibri"/>
                        <a:cs typeface="Times New Roman"/>
                      </a:endParaRPr>
                    </a:p>
                    <a:p>
                      <a:pPr algn="just">
                        <a:lnSpc>
                          <a:spcPct val="150000"/>
                        </a:lnSpc>
                        <a:spcAft>
                          <a:spcPts val="0"/>
                        </a:spcAft>
                      </a:pPr>
                      <a:r>
                        <a:rPr lang="es-MX" sz="1050" b="0" dirty="0">
                          <a:solidFill>
                            <a:schemeClr val="tx1"/>
                          </a:solidFill>
                          <a:effectLst/>
                          <a:latin typeface="Mestiza" panose="00000500000000000000" pitchFamily="50" charset="0"/>
                          <a:ea typeface="Calibri"/>
                          <a:cs typeface="Times New Roman"/>
                        </a:rPr>
                        <a:t>Los gobiernos locales deben utilizar los recursos de FAIS para la realización de obras y acciones que atiendan prioritariamente las carencias sociales y, para incidir en éstas, las entidades deberán llevar a cabo los proyectos que estén previstos en el catálogo del FAIS.</a:t>
                      </a:r>
                    </a:p>
                    <a:p>
                      <a:pPr algn="just">
                        <a:lnSpc>
                          <a:spcPct val="150000"/>
                        </a:lnSpc>
                        <a:spcAft>
                          <a:spcPts val="0"/>
                        </a:spcAft>
                      </a:pPr>
                      <a:endParaRPr lang="es-MX" sz="1050" b="0" dirty="0">
                        <a:solidFill>
                          <a:schemeClr val="tx1"/>
                        </a:solidFill>
                        <a:effectLst/>
                        <a:latin typeface="Mestiza" panose="00000500000000000000" pitchFamily="50" charset="0"/>
                        <a:ea typeface="Calibri"/>
                        <a:cs typeface="Times New Roman"/>
                      </a:endParaRPr>
                    </a:p>
                    <a:p>
                      <a:pPr algn="just">
                        <a:lnSpc>
                          <a:spcPct val="150000"/>
                        </a:lnSpc>
                        <a:spcAft>
                          <a:spcPts val="0"/>
                        </a:spcAft>
                      </a:pPr>
                      <a:r>
                        <a:rPr lang="es-MX" sz="1050" b="0" dirty="0">
                          <a:solidFill>
                            <a:schemeClr val="tx1"/>
                          </a:solidFill>
                          <a:effectLst/>
                          <a:latin typeface="Mestiza" panose="00000500000000000000" pitchFamily="50" charset="0"/>
                          <a:ea typeface="Calibri"/>
                          <a:cs typeface="Times New Roman"/>
                        </a:rPr>
                        <a:t>Para la realización de proyectos con recursos del FISE al menos 30% de los recursos deberán invertir en las ZAP, ya sean urbanas o rurales. El resto de los recursos se invertirán  en los  municipios con los dos mayores grados de rezago social, o bien, utilizando el criterio de pobreza extrema (Numeral 2.3 inciso A, lineamientos FAIS).</a:t>
                      </a:r>
                    </a:p>
                    <a:p>
                      <a:pPr algn="just">
                        <a:lnSpc>
                          <a:spcPct val="150000"/>
                        </a:lnSpc>
                        <a:spcAft>
                          <a:spcPts val="0"/>
                        </a:spcAft>
                      </a:pPr>
                      <a:endParaRPr lang="es-MX" sz="1050" b="0" dirty="0">
                        <a:solidFill>
                          <a:schemeClr val="tx1"/>
                        </a:solidFill>
                        <a:effectLst/>
                        <a:latin typeface="Mestiza" panose="00000500000000000000" pitchFamily="50" charset="0"/>
                        <a:ea typeface="Calibri"/>
                        <a:cs typeface="Times New Roman"/>
                      </a:endParaRPr>
                    </a:p>
                    <a:p>
                      <a:pPr algn="just">
                        <a:lnSpc>
                          <a:spcPct val="150000"/>
                        </a:lnSpc>
                        <a:spcAft>
                          <a:spcPts val="0"/>
                        </a:spcAft>
                      </a:pPr>
                      <a:r>
                        <a:rPr lang="es-MX" sz="1050" b="0" dirty="0">
                          <a:solidFill>
                            <a:schemeClr val="tx1"/>
                          </a:solidFill>
                          <a:effectLst/>
                          <a:latin typeface="Mestiza" panose="00000500000000000000" pitchFamily="50" charset="0"/>
                          <a:ea typeface="Calibri"/>
                          <a:cs typeface="Times New Roman"/>
                        </a:rPr>
                        <a:t>El FAIS cuenta con recursos equivalentes al 2.5294% de la recaudación Federal participable y se divide en dos:</a:t>
                      </a:r>
                    </a:p>
                    <a:p>
                      <a:pPr algn="just">
                        <a:lnSpc>
                          <a:spcPct val="150000"/>
                        </a:lnSpc>
                        <a:spcAft>
                          <a:spcPts val="0"/>
                        </a:spcAft>
                      </a:pPr>
                      <a:endParaRPr lang="es-MX" sz="1050" b="0" dirty="0">
                        <a:solidFill>
                          <a:schemeClr val="tx1"/>
                        </a:solidFill>
                        <a:effectLst/>
                        <a:latin typeface="Mestiza" panose="00000500000000000000" pitchFamily="50" charset="0"/>
                        <a:ea typeface="Calibri"/>
                        <a:cs typeface="Times New Roman"/>
                      </a:endParaRPr>
                    </a:p>
                    <a:p>
                      <a:pPr marL="360000" lvl="0" indent="-171450" algn="just">
                        <a:lnSpc>
                          <a:spcPct val="150000"/>
                        </a:lnSpc>
                        <a:spcAft>
                          <a:spcPts val="0"/>
                        </a:spcAft>
                        <a:buFont typeface="Arial" panose="020B0604020202020204" pitchFamily="34" charset="0"/>
                        <a:buChar char="•"/>
                      </a:pPr>
                      <a:r>
                        <a:rPr lang="es-MX" sz="1050" b="0" dirty="0">
                          <a:solidFill>
                            <a:schemeClr val="tx1"/>
                          </a:solidFill>
                          <a:effectLst/>
                          <a:latin typeface="Mestiza" panose="00000500000000000000" pitchFamily="50" charset="0"/>
                          <a:ea typeface="Calibri"/>
                          <a:cs typeface="Times New Roman"/>
                        </a:rPr>
                        <a:t>Fondo para la Infraestructura Social de las Entidades (FISE) y,</a:t>
                      </a:r>
                    </a:p>
                    <a:p>
                      <a:pPr marL="360000" lvl="0" indent="-171450" algn="just">
                        <a:lnSpc>
                          <a:spcPct val="150000"/>
                        </a:lnSpc>
                        <a:spcAft>
                          <a:spcPts val="0"/>
                        </a:spcAft>
                        <a:buFont typeface="Arial" panose="020B0604020202020204" pitchFamily="34" charset="0"/>
                        <a:buChar char="•"/>
                      </a:pPr>
                      <a:r>
                        <a:rPr lang="es-MX" sz="1050" b="0" dirty="0">
                          <a:solidFill>
                            <a:schemeClr val="tx1"/>
                          </a:solidFill>
                          <a:effectLst/>
                          <a:latin typeface="Mestiza" panose="00000500000000000000" pitchFamily="50" charset="0"/>
                          <a:ea typeface="Calibri"/>
                          <a:cs typeface="Times New Roman"/>
                        </a:rPr>
                        <a:t>Fondo para la Infraestructura Social Municipal y de las Demarcaciones Territoriales del Distrito Federal (FISMDF).</a:t>
                      </a:r>
                    </a:p>
                    <a:p>
                      <a:pPr algn="just">
                        <a:lnSpc>
                          <a:spcPct val="150000"/>
                        </a:lnSpc>
                        <a:spcAft>
                          <a:spcPts val="0"/>
                        </a:spcAft>
                      </a:pPr>
                      <a:endParaRPr lang="es-MX" sz="1050" b="0" dirty="0">
                        <a:solidFill>
                          <a:schemeClr val="tx1"/>
                        </a:solidFill>
                        <a:effectLst/>
                        <a:latin typeface="Mestiza" panose="00000500000000000000" pitchFamily="50" charset="0"/>
                        <a:ea typeface="Calibri"/>
                        <a:cs typeface="Times New Roman"/>
                      </a:endParaRPr>
                    </a:p>
                    <a:p>
                      <a:pPr algn="just">
                        <a:lnSpc>
                          <a:spcPct val="150000"/>
                        </a:lnSpc>
                        <a:spcAft>
                          <a:spcPts val="0"/>
                        </a:spcAft>
                      </a:pPr>
                      <a:r>
                        <a:rPr lang="es-MX" sz="1050" b="0" dirty="0">
                          <a:solidFill>
                            <a:schemeClr val="tx1"/>
                          </a:solidFill>
                          <a:effectLst/>
                          <a:latin typeface="Mestiza" panose="00000500000000000000" pitchFamily="50" charset="0"/>
                          <a:ea typeface="Calibri"/>
                          <a:cs typeface="Times New Roman"/>
                        </a:rPr>
                        <a:t>Los recursos del FISE, equivalentes al 0.3066% de la recaudación Federal participable, se deben destinar a obras y acciones que beneficien preferentemente a la población de los municipios, demarcaciones territoriales y localidades que presenten mayores niveles de rezago social y pobreza extrema en la entidad.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 name="2 Pentágono">
            <a:extLst>
              <a:ext uri="{FF2B5EF4-FFF2-40B4-BE49-F238E27FC236}">
                <a16:creationId xmlns:a16="http://schemas.microsoft.com/office/drawing/2014/main" id="{AD3EDEC6-DA74-4CA0-8B6D-18E35DF481B0}"/>
              </a:ext>
            </a:extLst>
          </p:cNvPr>
          <p:cNvSpPr/>
          <p:nvPr/>
        </p:nvSpPr>
        <p:spPr>
          <a:xfrm rot="5400000">
            <a:off x="-2309462" y="3843080"/>
            <a:ext cx="5256608" cy="396000"/>
          </a:xfrm>
          <a:prstGeom prst="homePlate">
            <a:avLst/>
          </a:prstGeom>
          <a:blipFill dpi="0" rotWithShape="1">
            <a:blip r:embed="rId2"/>
            <a:srcRect/>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3 CuadroTexto">
            <a:extLst>
              <a:ext uri="{FF2B5EF4-FFF2-40B4-BE49-F238E27FC236}">
                <a16:creationId xmlns:a16="http://schemas.microsoft.com/office/drawing/2014/main" id="{4A9E74F1-8E17-4916-A51F-D8C478B0A13E}"/>
              </a:ext>
            </a:extLst>
          </p:cNvPr>
          <p:cNvSpPr txBox="1"/>
          <p:nvPr/>
        </p:nvSpPr>
        <p:spPr>
          <a:xfrm rot="16200000">
            <a:off x="-860874" y="3616323"/>
            <a:ext cx="2379837" cy="276999"/>
          </a:xfrm>
          <a:prstGeom prst="rect">
            <a:avLst/>
          </a:prstGeom>
          <a:noFill/>
        </p:spPr>
        <p:txBody>
          <a:bodyPr wrap="square" rtlCol="0">
            <a:spAutoFit/>
          </a:bodyPr>
          <a:lstStyle/>
          <a:p>
            <a:pPr algn="ctr"/>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Descripción del Fondo</a:t>
            </a:r>
          </a:p>
        </p:txBody>
      </p:sp>
      <p:sp>
        <p:nvSpPr>
          <p:cNvPr id="6" name="4 Elipse">
            <a:extLst>
              <a:ext uri="{FF2B5EF4-FFF2-40B4-BE49-F238E27FC236}">
                <a16:creationId xmlns:a16="http://schemas.microsoft.com/office/drawing/2014/main" id="{9A6297A6-2255-4B14-AB75-F1093ADB9269}"/>
              </a:ext>
            </a:extLst>
          </p:cNvPr>
          <p:cNvSpPr/>
          <p:nvPr/>
        </p:nvSpPr>
        <p:spPr>
          <a:xfrm>
            <a:off x="35496" y="1052800"/>
            <a:ext cx="576000" cy="576000"/>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1</a:t>
            </a:r>
          </a:p>
        </p:txBody>
      </p:sp>
      <p:sp>
        <p:nvSpPr>
          <p:cNvPr id="10" name="28 Marcador de título">
            <a:extLst>
              <a:ext uri="{FF2B5EF4-FFF2-40B4-BE49-F238E27FC236}">
                <a16:creationId xmlns:a16="http://schemas.microsoft.com/office/drawing/2014/main" id="{7EF7701F-D769-4449-8296-C96B8B3E3C43}"/>
              </a:ext>
            </a:extLst>
          </p:cNvPr>
          <p:cNvSpPr txBox="1">
            <a:spLocks/>
          </p:cNvSpPr>
          <p:nvPr/>
        </p:nvSpPr>
        <p:spPr>
          <a:xfrm>
            <a:off x="3563888" y="581925"/>
            <a:ext cx="4233852" cy="276999"/>
          </a:xfrm>
          <a:prstGeom prst="rect">
            <a:avLst/>
          </a:prstGeom>
          <a:solidFill>
            <a:schemeClr val="bg1"/>
          </a:solidFill>
          <a:ln w="9525" cap="flat" cmpd="sng" algn="ctr">
            <a:solidFill>
              <a:schemeClr val="bg1">
                <a:lumMod val="75000"/>
              </a:schemeClr>
            </a:solidFill>
            <a:prstDash val="solid"/>
          </a:ln>
        </p:spPr>
        <p:style>
          <a:lnRef idx="1">
            <a:schemeClr val="accent2"/>
          </a:lnRef>
          <a:fillRef idx="2">
            <a:schemeClr val="accent2"/>
          </a:fillRef>
          <a:effectRef idx="1">
            <a:schemeClr val="accent2"/>
          </a:effectRef>
          <a:fontRef idx="none"/>
        </p:style>
        <p:txBody>
          <a:bodyPr wrap="none" rtlCol="0">
            <a:spAutoFit/>
          </a:bodyPr>
          <a:lstStyle>
            <a:lvl1pPr algn="ctr" defTabSz="914400" rtl="0" eaLnBrk="1" latinLnBrk="0" hangingPunct="1">
              <a:spcBef>
                <a:spcPct val="0"/>
              </a:spcBef>
              <a:buNone/>
              <a:defRPr lang="es-MX" sz="1200" b="1" kern="1200" dirty="0">
                <a:solidFill>
                  <a:schemeClr val="tx1"/>
                </a:solidFill>
                <a:effectLst>
                  <a:outerShdw blurRad="38100" dist="38100" dir="2700000" algn="tl">
                    <a:srgbClr val="000000">
                      <a:alpha val="43137"/>
                    </a:srgbClr>
                  </a:outerShdw>
                </a:effectLst>
                <a:latin typeface="Mestiza" panose="00000500000000000000" pitchFamily="50" charset="0"/>
                <a:ea typeface="+mn-ea"/>
                <a:cs typeface="Times New Roman" pitchFamily="18" charset="0"/>
              </a:defRPr>
            </a:lvl1pPr>
            <a:lvl2pPr>
              <a:defRPr/>
            </a:lvl2pPr>
            <a:lvl3pPr>
              <a:defRPr/>
            </a:lvl3pPr>
            <a:lvl4pPr>
              <a:defRPr/>
            </a:lvl4pPr>
            <a:lvl5pPr>
              <a:defRPr/>
            </a:lvl5pPr>
            <a:lvl6pPr>
              <a:defRPr/>
            </a:lvl6pPr>
            <a:lvl7pPr>
              <a:defRPr/>
            </a:lvl7pPr>
            <a:lvl8pPr>
              <a:defRPr/>
            </a:lvl8pPr>
            <a:lvl9pPr>
              <a:defRPr/>
            </a:lvl9pPr>
          </a:lstStyle>
          <a:p>
            <a:r>
              <a:rPr lang="es-MX" dirty="0"/>
              <a:t>Fondo de Infraestructura Social para las Entidades (FISE)</a:t>
            </a:r>
          </a:p>
        </p:txBody>
      </p:sp>
    </p:spTree>
    <p:extLst>
      <p:ext uri="{BB962C8B-B14F-4D97-AF65-F5344CB8AC3E}">
        <p14:creationId xmlns:p14="http://schemas.microsoft.com/office/powerpoint/2010/main" val="238480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heurón"/>
          <p:cNvSpPr/>
          <p:nvPr/>
        </p:nvSpPr>
        <p:spPr>
          <a:xfrm>
            <a:off x="700824" y="1222392"/>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lumMod val="85000"/>
                    <a:lumOff val="15000"/>
                  </a:schemeClr>
                </a:solidFill>
                <a:effectLst>
                  <a:outerShdw blurRad="38100" dist="38100" dir="2700000" algn="tl">
                    <a:srgbClr val="000000">
                      <a:alpha val="43137"/>
                    </a:srgbClr>
                  </a:outerShdw>
                </a:effectLst>
                <a:latin typeface="Mestiza" panose="00000500000000000000" pitchFamily="50" charset="0"/>
              </a:rPr>
              <a:t>¿Cuáles son los resultados del Programa y cómo los mide?</a:t>
            </a:r>
          </a:p>
        </p:txBody>
      </p:sp>
      <p:sp>
        <p:nvSpPr>
          <p:cNvPr id="10" name="9 Cheurón"/>
          <p:cNvSpPr/>
          <p:nvPr/>
        </p:nvSpPr>
        <p:spPr>
          <a:xfrm rot="5400000">
            <a:off x="-2314655" y="3837888"/>
            <a:ext cx="5266992" cy="396000"/>
          </a:xfrm>
          <a:prstGeom prst="chevron">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1" name="10 CuadroTexto"/>
          <p:cNvSpPr txBox="1"/>
          <p:nvPr/>
        </p:nvSpPr>
        <p:spPr>
          <a:xfrm rot="16200000">
            <a:off x="-221218" y="3614536"/>
            <a:ext cx="1080120"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Resultados</a:t>
            </a:r>
            <a:endParaRPr lang="es-MX" sz="1200" dirty="0">
              <a:solidFill>
                <a:schemeClr val="bg1"/>
              </a:solidFill>
              <a:latin typeface="Mestiza" panose="00000500000000000000" pitchFamily="50" charset="0"/>
            </a:endParaRPr>
          </a:p>
        </p:txBody>
      </p:sp>
      <p:sp>
        <p:nvSpPr>
          <p:cNvPr id="13" name="12 Elipse"/>
          <p:cNvSpPr/>
          <p:nvPr/>
        </p:nvSpPr>
        <p:spPr>
          <a:xfrm>
            <a:off x="35496" y="1052800"/>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2</a:t>
            </a:r>
          </a:p>
        </p:txBody>
      </p:sp>
      <p:graphicFrame>
        <p:nvGraphicFramePr>
          <p:cNvPr id="15" name="3 Tabla">
            <a:extLst>
              <a:ext uri="{FF2B5EF4-FFF2-40B4-BE49-F238E27FC236}">
                <a16:creationId xmlns:a16="http://schemas.microsoft.com/office/drawing/2014/main" id="{B1CDD5E6-C445-43B6-949D-FCAE268E0F49}"/>
              </a:ext>
            </a:extLst>
          </p:cNvPr>
          <p:cNvGraphicFramePr>
            <a:graphicFrameLocks noGrp="1"/>
          </p:cNvGraphicFramePr>
          <p:nvPr>
            <p:extLst>
              <p:ext uri="{D42A27DB-BD31-4B8C-83A1-F6EECF244321}">
                <p14:modId xmlns:p14="http://schemas.microsoft.com/office/powerpoint/2010/main" val="1920469521"/>
              </p:ext>
            </p:extLst>
          </p:nvPr>
        </p:nvGraphicFramePr>
        <p:xfrm>
          <a:off x="827582" y="1725710"/>
          <a:ext cx="4392489" cy="2569845"/>
        </p:xfrm>
        <a:graphic>
          <a:graphicData uri="http://schemas.openxmlformats.org/drawingml/2006/table">
            <a:tbl>
              <a:tblPr firstRow="1" bandRow="1">
                <a:effectLst/>
                <a:tableStyleId>{5C22544A-7EE6-4342-B048-85BDC9FD1C3A}</a:tableStyleId>
              </a:tblPr>
              <a:tblGrid>
                <a:gridCol w="4392489">
                  <a:extLst>
                    <a:ext uri="{9D8B030D-6E8A-4147-A177-3AD203B41FA5}">
                      <a16:colId xmlns:a16="http://schemas.microsoft.com/office/drawing/2014/main" val="20000"/>
                    </a:ext>
                  </a:extLst>
                </a:gridCol>
              </a:tblGrid>
              <a:tr h="2335844">
                <a:tc>
                  <a:txBody>
                    <a:bodyPr/>
                    <a:lstStyle/>
                    <a:p>
                      <a:pPr marL="0" indent="0" algn="just">
                        <a:lnSpc>
                          <a:spcPct val="120000"/>
                        </a:lnSpc>
                        <a:buFont typeface="+mj-lt"/>
                        <a:buNone/>
                      </a:pPr>
                      <a:r>
                        <a:rPr lang="es-MX" sz="1050" b="0" dirty="0">
                          <a:solidFill>
                            <a:srgbClr val="3D2E32"/>
                          </a:solidFill>
                          <a:latin typeface="Mestiza" panose="00000500000000000000" pitchFamily="50" charset="0"/>
                        </a:rPr>
                        <a:t>En</a:t>
                      </a:r>
                      <a:r>
                        <a:rPr lang="es-MX" sz="1050" b="0" baseline="0" dirty="0">
                          <a:solidFill>
                            <a:srgbClr val="3D2E32"/>
                          </a:solidFill>
                          <a:latin typeface="Mestiza" panose="00000500000000000000" pitchFamily="50" charset="0"/>
                        </a:rPr>
                        <a:t> el ejercicio fiscal 2021, se estima que </a:t>
                      </a:r>
                      <a:r>
                        <a:rPr lang="es-MX" sz="1050" b="1" baseline="0" dirty="0">
                          <a:solidFill>
                            <a:srgbClr val="3D2E32"/>
                          </a:solidFill>
                          <a:latin typeface="Mestiza" panose="00000500000000000000" pitchFamily="50" charset="0"/>
                        </a:rPr>
                        <a:t>975,400</a:t>
                      </a:r>
                      <a:r>
                        <a:rPr lang="es-MX" sz="1050" b="0" baseline="0" dirty="0">
                          <a:solidFill>
                            <a:srgbClr val="3D2E32"/>
                          </a:solidFill>
                          <a:latin typeface="Mestiza" panose="00000500000000000000" pitchFamily="50" charset="0"/>
                        </a:rPr>
                        <a:t> personas viven en situación de pobreza, respecto al índice de pobreza moderada se tuvo cerca de </a:t>
                      </a:r>
                      <a:r>
                        <a:rPr lang="es-MX" sz="1050" b="1" baseline="0" dirty="0">
                          <a:solidFill>
                            <a:srgbClr val="3D2E32"/>
                          </a:solidFill>
                          <a:latin typeface="Mestiza" panose="00000500000000000000" pitchFamily="50" charset="0"/>
                        </a:rPr>
                        <a:t>890,200</a:t>
                      </a:r>
                      <a:r>
                        <a:rPr lang="es-MX" sz="1050" b="0" baseline="0" dirty="0">
                          <a:solidFill>
                            <a:srgbClr val="3D2E32"/>
                          </a:solidFill>
                          <a:latin typeface="Mestiza" panose="00000500000000000000" pitchFamily="50" charset="0"/>
                        </a:rPr>
                        <a:t> personas, y en el índice de pobreza extrema se registraron </a:t>
                      </a:r>
                      <a:r>
                        <a:rPr lang="es-MX" sz="1050" b="1" baseline="0" dirty="0">
                          <a:solidFill>
                            <a:srgbClr val="3D2E32"/>
                          </a:solidFill>
                          <a:latin typeface="Mestiza" panose="00000500000000000000" pitchFamily="50" charset="0"/>
                        </a:rPr>
                        <a:t>85,230</a:t>
                      </a:r>
                      <a:r>
                        <a:rPr lang="es-MX" sz="1050" b="0" baseline="0" dirty="0">
                          <a:solidFill>
                            <a:srgbClr val="3D2E32"/>
                          </a:solidFill>
                          <a:latin typeface="Mestiza" panose="00000500000000000000" pitchFamily="50" charset="0"/>
                        </a:rPr>
                        <a:t> personas.</a:t>
                      </a:r>
                    </a:p>
                    <a:p>
                      <a:pPr marL="0" indent="0" algn="just">
                        <a:lnSpc>
                          <a:spcPct val="120000"/>
                        </a:lnSpc>
                        <a:buFont typeface="+mj-lt"/>
                        <a:buNone/>
                      </a:pPr>
                      <a:endParaRPr lang="es-MX" sz="1050" b="0" baseline="0" dirty="0">
                        <a:solidFill>
                          <a:srgbClr val="3D2E32"/>
                        </a:solidFill>
                        <a:latin typeface="Mestiza" panose="00000500000000000000" pitchFamily="50" charset="0"/>
                      </a:endParaRPr>
                    </a:p>
                    <a:p>
                      <a:pPr marL="0" indent="0" algn="just">
                        <a:lnSpc>
                          <a:spcPct val="120000"/>
                        </a:lnSpc>
                        <a:buFont typeface="+mj-lt"/>
                        <a:buNone/>
                      </a:pPr>
                      <a:r>
                        <a:rPr lang="es-MX" sz="1050" b="0" baseline="0" dirty="0">
                          <a:solidFill>
                            <a:srgbClr val="3D2E32"/>
                          </a:solidFill>
                          <a:latin typeface="Mestiza" panose="00000500000000000000" pitchFamily="50" charset="0"/>
                        </a:rPr>
                        <a:t>En cuanto al índice de los vulnerables por ingresos se obtuvo un </a:t>
                      </a:r>
                      <a:r>
                        <a:rPr lang="es-MX" sz="1050" b="1" baseline="0" dirty="0">
                          <a:solidFill>
                            <a:srgbClr val="3D2E32"/>
                          </a:solidFill>
                          <a:latin typeface="Mestiza" panose="00000500000000000000" pitchFamily="50" charset="0"/>
                        </a:rPr>
                        <a:t>6.5%</a:t>
                      </a:r>
                      <a:r>
                        <a:rPr lang="es-MX" sz="1050" b="0" baseline="0" dirty="0">
                          <a:solidFill>
                            <a:srgbClr val="3D2E32"/>
                          </a:solidFill>
                          <a:latin typeface="Mestiza" panose="00000500000000000000" pitchFamily="50" charset="0"/>
                        </a:rPr>
                        <a:t>, en el índice de la población no pobre y no vulnerable se registró un </a:t>
                      </a:r>
                      <a:r>
                        <a:rPr lang="es-MX" sz="1050" b="1" baseline="0" dirty="0">
                          <a:solidFill>
                            <a:srgbClr val="3D2E32"/>
                          </a:solidFill>
                          <a:latin typeface="Mestiza" panose="00000500000000000000" pitchFamily="50" charset="0"/>
                        </a:rPr>
                        <a:t>28.1%</a:t>
                      </a:r>
                      <a:r>
                        <a:rPr lang="es-MX" sz="1050" b="0" baseline="0" dirty="0">
                          <a:solidFill>
                            <a:srgbClr val="3D2E32"/>
                          </a:solidFill>
                          <a:latin typeface="Mestiza" panose="00000500000000000000" pitchFamily="50" charset="0"/>
                        </a:rPr>
                        <a:t> y por último, en el índice de los vulnerables por ingresos se tuvo un </a:t>
                      </a:r>
                      <a:r>
                        <a:rPr lang="es-MX" sz="1050" b="1" baseline="0" dirty="0">
                          <a:solidFill>
                            <a:srgbClr val="3D2E32"/>
                          </a:solidFill>
                          <a:latin typeface="Mestiza" panose="00000500000000000000" pitchFamily="50" charset="0"/>
                        </a:rPr>
                        <a:t>34.5%</a:t>
                      </a:r>
                      <a:r>
                        <a:rPr lang="es-MX" sz="1050" b="0" baseline="0" dirty="0">
                          <a:solidFill>
                            <a:srgbClr val="3D2E32"/>
                          </a:solidFill>
                          <a:latin typeface="Mestiza" panose="00000500000000000000" pitchFamily="50" charset="0"/>
                        </a:rPr>
                        <a:t>. </a:t>
                      </a:r>
                    </a:p>
                    <a:p>
                      <a:pPr marL="0" indent="0" algn="just">
                        <a:lnSpc>
                          <a:spcPct val="120000"/>
                        </a:lnSpc>
                        <a:buFont typeface="+mj-lt"/>
                        <a:buNone/>
                      </a:pPr>
                      <a:endParaRPr lang="es-MX" sz="1050" b="0" baseline="0" dirty="0">
                        <a:solidFill>
                          <a:srgbClr val="3D2E32"/>
                        </a:solidFill>
                        <a:latin typeface="Mestiza" panose="00000500000000000000" pitchFamily="50" charset="0"/>
                      </a:endParaRPr>
                    </a:p>
                    <a:p>
                      <a:pPr marL="0" indent="0" algn="just">
                        <a:lnSpc>
                          <a:spcPct val="120000"/>
                        </a:lnSpc>
                        <a:buFont typeface="+mj-lt"/>
                        <a:buNone/>
                      </a:pPr>
                      <a:r>
                        <a:rPr lang="es-MX" sz="1050" b="0" baseline="0" dirty="0">
                          <a:solidFill>
                            <a:srgbClr val="3D2E32"/>
                          </a:solidFill>
                          <a:latin typeface="Mestiza" panose="00000500000000000000" pitchFamily="50" charset="0"/>
                        </a:rPr>
                        <a:t>Lo anterior, también se registró en el ejercicio 2020, es decir, para estos índices se mantuvieron los mismos porcentajes y se sigue manteniendo la meta aproximada.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a16="http://schemas.microsoft.com/office/drawing/2014/main" val="10000"/>
                  </a:ext>
                </a:extLst>
              </a:tr>
            </a:tbl>
          </a:graphicData>
        </a:graphic>
      </p:graphicFrame>
      <p:sp>
        <p:nvSpPr>
          <p:cNvPr id="9" name="Marcador de número de diapositiva 1">
            <a:extLst>
              <a:ext uri="{FF2B5EF4-FFF2-40B4-BE49-F238E27FC236}">
                <a16:creationId xmlns:a16="http://schemas.microsoft.com/office/drawing/2014/main" id="{568FBC9E-E0BE-4C90-A99B-34B5832EB9C5}"/>
              </a:ext>
            </a:extLst>
          </p:cNvPr>
          <p:cNvSpPr>
            <a:spLocks noGrp="1"/>
          </p:cNvSpPr>
          <p:nvPr>
            <p:ph type="sldNum" sz="quarter" idx="4"/>
          </p:nvPr>
        </p:nvSpPr>
        <p:spPr>
          <a:xfrm>
            <a:off x="8316416" y="6741368"/>
            <a:ext cx="828000" cy="143992"/>
          </a:xfrm>
        </p:spPr>
        <p:txBody>
          <a:bodyPr/>
          <a:lstStyle/>
          <a:p>
            <a:fld id="{34762513-7D76-44F4-A4EB-02F5BA9AE113}" type="slidenum">
              <a:rPr lang="es-MX" sz="900" smtClean="0"/>
              <a:t>2</a:t>
            </a:fld>
            <a:endParaRPr lang="es-MX" sz="900" dirty="0"/>
          </a:p>
        </p:txBody>
      </p:sp>
      <p:sp>
        <p:nvSpPr>
          <p:cNvPr id="14" name="28 Marcador de título">
            <a:extLst>
              <a:ext uri="{FF2B5EF4-FFF2-40B4-BE49-F238E27FC236}">
                <a16:creationId xmlns:a16="http://schemas.microsoft.com/office/drawing/2014/main" id="{30185513-4134-4519-AC8A-B81F0A391F5A}"/>
              </a:ext>
            </a:extLst>
          </p:cNvPr>
          <p:cNvSpPr txBox="1">
            <a:spLocks/>
          </p:cNvSpPr>
          <p:nvPr/>
        </p:nvSpPr>
        <p:spPr>
          <a:xfrm>
            <a:off x="3563888" y="581925"/>
            <a:ext cx="4233852" cy="276999"/>
          </a:xfrm>
          <a:prstGeom prst="rect">
            <a:avLst/>
          </a:prstGeom>
          <a:solidFill>
            <a:schemeClr val="bg1"/>
          </a:solidFill>
          <a:ln w="9525" cap="flat" cmpd="sng" algn="ctr">
            <a:solidFill>
              <a:schemeClr val="bg1">
                <a:lumMod val="75000"/>
              </a:schemeClr>
            </a:solidFill>
            <a:prstDash val="solid"/>
          </a:ln>
        </p:spPr>
        <p:style>
          <a:lnRef idx="1">
            <a:schemeClr val="accent2"/>
          </a:lnRef>
          <a:fillRef idx="2">
            <a:schemeClr val="accent2"/>
          </a:fillRef>
          <a:effectRef idx="1">
            <a:schemeClr val="accent2"/>
          </a:effectRef>
          <a:fontRef idx="none"/>
        </p:style>
        <p:txBody>
          <a:bodyPr wrap="none" rtlCol="0">
            <a:spAutoFit/>
          </a:bodyPr>
          <a:lstStyle>
            <a:lvl1pPr algn="ctr" defTabSz="914400" rtl="0" eaLnBrk="1" latinLnBrk="0" hangingPunct="1">
              <a:spcBef>
                <a:spcPct val="0"/>
              </a:spcBef>
              <a:buNone/>
              <a:defRPr lang="es-MX" sz="1200" b="1" kern="1200" dirty="0">
                <a:solidFill>
                  <a:schemeClr val="tx1"/>
                </a:solidFill>
                <a:effectLst>
                  <a:outerShdw blurRad="38100" dist="38100" dir="2700000" algn="tl">
                    <a:srgbClr val="000000">
                      <a:alpha val="43137"/>
                    </a:srgbClr>
                  </a:outerShdw>
                </a:effectLst>
                <a:latin typeface="Mestiza" panose="00000500000000000000" pitchFamily="50" charset="0"/>
                <a:ea typeface="+mn-ea"/>
                <a:cs typeface="Times New Roman" pitchFamily="18" charset="0"/>
              </a:defRPr>
            </a:lvl1pPr>
            <a:lvl2pPr>
              <a:defRPr/>
            </a:lvl2pPr>
            <a:lvl3pPr>
              <a:defRPr/>
            </a:lvl3pPr>
            <a:lvl4pPr>
              <a:defRPr/>
            </a:lvl4pPr>
            <a:lvl5pPr>
              <a:defRPr/>
            </a:lvl5pPr>
            <a:lvl6pPr>
              <a:defRPr/>
            </a:lvl6pPr>
            <a:lvl7pPr>
              <a:defRPr/>
            </a:lvl7pPr>
            <a:lvl8pPr>
              <a:defRPr/>
            </a:lvl8pPr>
            <a:lvl9pPr>
              <a:defRPr/>
            </a:lvl9pPr>
          </a:lstStyle>
          <a:p>
            <a:r>
              <a:rPr lang="es-MX" dirty="0"/>
              <a:t>Fondo de Infraestructura Social para las Entidades (FISE)</a:t>
            </a:r>
          </a:p>
        </p:txBody>
      </p:sp>
      <p:graphicFrame>
        <p:nvGraphicFramePr>
          <p:cNvPr id="24" name="3 Tabla">
            <a:extLst>
              <a:ext uri="{FF2B5EF4-FFF2-40B4-BE49-F238E27FC236}">
                <a16:creationId xmlns:a16="http://schemas.microsoft.com/office/drawing/2014/main" id="{5B194DBF-225E-4872-B4D9-D91FBFFDA617}"/>
              </a:ext>
            </a:extLst>
          </p:cNvPr>
          <p:cNvGraphicFramePr>
            <a:graphicFrameLocks noGrp="1"/>
          </p:cNvGraphicFramePr>
          <p:nvPr>
            <p:extLst>
              <p:ext uri="{D42A27DB-BD31-4B8C-83A1-F6EECF244321}">
                <p14:modId xmlns:p14="http://schemas.microsoft.com/office/powerpoint/2010/main" val="327367584"/>
              </p:ext>
            </p:extLst>
          </p:nvPr>
        </p:nvGraphicFramePr>
        <p:xfrm>
          <a:off x="5233846" y="5347675"/>
          <a:ext cx="3523954" cy="1225677"/>
        </p:xfrm>
        <a:graphic>
          <a:graphicData uri="http://schemas.openxmlformats.org/drawingml/2006/table">
            <a:tbl>
              <a:tblPr firstRow="1" bandRow="1">
                <a:effectLst/>
                <a:tableStyleId>{5C22544A-7EE6-4342-B048-85BDC9FD1C3A}</a:tableStyleId>
              </a:tblPr>
              <a:tblGrid>
                <a:gridCol w="3523954">
                  <a:extLst>
                    <a:ext uri="{9D8B030D-6E8A-4147-A177-3AD203B41FA5}">
                      <a16:colId xmlns:a16="http://schemas.microsoft.com/office/drawing/2014/main" val="20000"/>
                    </a:ext>
                  </a:extLst>
                </a:gridCol>
              </a:tblGrid>
              <a:tr h="648072">
                <a:tc>
                  <a:txBody>
                    <a:bodyPr/>
                    <a:lstStyle/>
                    <a:p>
                      <a:pPr marL="0" indent="0" algn="just">
                        <a:lnSpc>
                          <a:spcPct val="120000"/>
                        </a:lnSpc>
                        <a:buFont typeface="+mj-lt"/>
                        <a:buNone/>
                      </a:pPr>
                      <a:r>
                        <a:rPr lang="es-MX" sz="1050" b="0" baseline="0" dirty="0">
                          <a:solidFill>
                            <a:srgbClr val="3D2E32"/>
                          </a:solidFill>
                          <a:latin typeface="Mestiza" panose="00000500000000000000" pitchFamily="50" charset="0"/>
                        </a:rPr>
                        <a:t>El FISE realizó un total de </a:t>
                      </a:r>
                      <a:r>
                        <a:rPr lang="es-MX" sz="1050" b="1" baseline="0" dirty="0">
                          <a:solidFill>
                            <a:srgbClr val="3D2E32"/>
                          </a:solidFill>
                          <a:latin typeface="Mestiza" panose="00000500000000000000" pitchFamily="50" charset="0"/>
                        </a:rPr>
                        <a:t>18</a:t>
                      </a:r>
                      <a:r>
                        <a:rPr lang="es-MX" sz="1050" b="0" baseline="0" dirty="0">
                          <a:solidFill>
                            <a:srgbClr val="3D2E32"/>
                          </a:solidFill>
                          <a:latin typeface="Mestiza" panose="00000500000000000000" pitchFamily="50" charset="0"/>
                        </a:rPr>
                        <a:t> proyectos, de los cuales, </a:t>
                      </a:r>
                      <a:r>
                        <a:rPr lang="es-MX" sz="1050" b="1" baseline="0" dirty="0">
                          <a:solidFill>
                            <a:srgbClr val="3D2E32"/>
                          </a:solidFill>
                          <a:latin typeface="Mestiza" panose="00000500000000000000" pitchFamily="50" charset="0"/>
                        </a:rPr>
                        <a:t>10</a:t>
                      </a:r>
                      <a:r>
                        <a:rPr lang="es-MX" sz="1050" b="0" baseline="0" dirty="0">
                          <a:solidFill>
                            <a:srgbClr val="3D2E32"/>
                          </a:solidFill>
                          <a:latin typeface="Mestiza" panose="00000500000000000000" pitchFamily="50" charset="0"/>
                        </a:rPr>
                        <a:t> proyectos fueron de agua potable, </a:t>
                      </a:r>
                      <a:r>
                        <a:rPr lang="es-MX" sz="1050" b="1" baseline="0" dirty="0">
                          <a:solidFill>
                            <a:srgbClr val="3D2E32"/>
                          </a:solidFill>
                          <a:latin typeface="Mestiza" panose="00000500000000000000" pitchFamily="50" charset="0"/>
                        </a:rPr>
                        <a:t>6</a:t>
                      </a:r>
                      <a:r>
                        <a:rPr lang="es-MX" sz="1050" b="0" baseline="0" dirty="0">
                          <a:solidFill>
                            <a:srgbClr val="3D2E32"/>
                          </a:solidFill>
                          <a:latin typeface="Mestiza" panose="00000500000000000000" pitchFamily="50" charset="0"/>
                        </a:rPr>
                        <a:t> proyectos fueron de alcantarillado, </a:t>
                      </a:r>
                      <a:r>
                        <a:rPr lang="es-MX" sz="1050" b="1" baseline="0" dirty="0">
                          <a:solidFill>
                            <a:srgbClr val="3D2E32"/>
                          </a:solidFill>
                          <a:latin typeface="Mestiza" panose="00000500000000000000" pitchFamily="50" charset="0"/>
                        </a:rPr>
                        <a:t>1</a:t>
                      </a:r>
                      <a:r>
                        <a:rPr lang="es-MX" sz="1050" b="0" baseline="0" dirty="0">
                          <a:solidFill>
                            <a:srgbClr val="3D2E32"/>
                          </a:solidFill>
                          <a:latin typeface="Mestiza" panose="00000500000000000000" pitchFamily="50" charset="0"/>
                        </a:rPr>
                        <a:t> proyecto fue de drenaje y letrinas y </a:t>
                      </a:r>
                      <a:r>
                        <a:rPr lang="es-MX" sz="1050" b="1" baseline="0" dirty="0">
                          <a:solidFill>
                            <a:srgbClr val="3D2E32"/>
                          </a:solidFill>
                          <a:latin typeface="Mestiza" panose="00000500000000000000" pitchFamily="50" charset="0"/>
                        </a:rPr>
                        <a:t>1</a:t>
                      </a:r>
                      <a:r>
                        <a:rPr lang="es-MX" sz="1050" b="0" baseline="0" dirty="0">
                          <a:solidFill>
                            <a:srgbClr val="3D2E32"/>
                          </a:solidFill>
                          <a:latin typeface="Mestiza" panose="00000500000000000000" pitchFamily="50" charset="0"/>
                        </a:rPr>
                        <a:t> proyecto fue de urbanización; respecto a lo anterior, </a:t>
                      </a:r>
                      <a:r>
                        <a:rPr lang="es-MX" sz="1050" b="1" baseline="0" dirty="0">
                          <a:solidFill>
                            <a:srgbClr val="3D2E32"/>
                          </a:solidFill>
                          <a:latin typeface="Mestiza" panose="00000500000000000000" pitchFamily="50" charset="0"/>
                        </a:rPr>
                        <a:t>17</a:t>
                      </a:r>
                      <a:r>
                        <a:rPr lang="es-MX" sz="1050" b="0" baseline="0" dirty="0">
                          <a:solidFill>
                            <a:srgbClr val="3D2E32"/>
                          </a:solidFill>
                          <a:latin typeface="Mestiza" panose="00000500000000000000" pitchFamily="50" charset="0"/>
                        </a:rPr>
                        <a:t> proyectos fueron por carencial social de servicios básicos.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a16="http://schemas.microsoft.com/office/drawing/2014/main" val="10000"/>
                  </a:ext>
                </a:extLst>
              </a:tr>
            </a:tbl>
          </a:graphicData>
        </a:graphic>
      </p:graphicFrame>
      <p:pic>
        <p:nvPicPr>
          <p:cNvPr id="6" name="Imagen 5">
            <a:extLst>
              <a:ext uri="{FF2B5EF4-FFF2-40B4-BE49-F238E27FC236}">
                <a16:creationId xmlns:a16="http://schemas.microsoft.com/office/drawing/2014/main" id="{D6A726D0-F032-4E47-9C71-1E34E963E673}"/>
              </a:ext>
            </a:extLst>
          </p:cNvPr>
          <p:cNvPicPr>
            <a:picLocks noChangeAspect="1"/>
          </p:cNvPicPr>
          <p:nvPr/>
        </p:nvPicPr>
        <p:blipFill rotWithShape="1">
          <a:blip r:embed="rId4"/>
          <a:srcRect l="1286" t="4996" r="7163" b="2568"/>
          <a:stretch/>
        </p:blipFill>
        <p:spPr>
          <a:xfrm>
            <a:off x="1043608" y="4326626"/>
            <a:ext cx="3960440" cy="2324748"/>
          </a:xfrm>
          <a:prstGeom prst="rect">
            <a:avLst/>
          </a:prstGeom>
        </p:spPr>
      </p:pic>
      <p:pic>
        <p:nvPicPr>
          <p:cNvPr id="8" name="Imagen 7">
            <a:extLst>
              <a:ext uri="{FF2B5EF4-FFF2-40B4-BE49-F238E27FC236}">
                <a16:creationId xmlns:a16="http://schemas.microsoft.com/office/drawing/2014/main" id="{FB163B3E-CAB8-4585-83BF-26509141E1A5}"/>
              </a:ext>
            </a:extLst>
          </p:cNvPr>
          <p:cNvPicPr>
            <a:picLocks noChangeAspect="1"/>
          </p:cNvPicPr>
          <p:nvPr/>
        </p:nvPicPr>
        <p:blipFill rotWithShape="1">
          <a:blip r:embed="rId5"/>
          <a:srcRect l="5263" r="5147"/>
          <a:stretch/>
        </p:blipFill>
        <p:spPr>
          <a:xfrm>
            <a:off x="5229408" y="1838375"/>
            <a:ext cx="3528392" cy="3365284"/>
          </a:xfrm>
          <a:prstGeom prst="rect">
            <a:avLst/>
          </a:prstGeom>
        </p:spPr>
      </p:pic>
    </p:spTree>
    <p:extLst>
      <p:ext uri="{BB962C8B-B14F-4D97-AF65-F5344CB8AC3E}">
        <p14:creationId xmlns:p14="http://schemas.microsoft.com/office/powerpoint/2010/main" val="10992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Pentágono"/>
          <p:cNvSpPr/>
          <p:nvPr/>
        </p:nvSpPr>
        <p:spPr>
          <a:xfrm rot="5400000">
            <a:off x="-2340812" y="3807076"/>
            <a:ext cx="532861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5" name="14 Elipse"/>
          <p:cNvSpPr/>
          <p:nvPr/>
        </p:nvSpPr>
        <p:spPr>
          <a:xfrm>
            <a:off x="35496" y="105280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3</a:t>
            </a:r>
          </a:p>
        </p:txBody>
      </p:sp>
      <p:sp>
        <p:nvSpPr>
          <p:cNvPr id="16" name="15 CuadroTexto"/>
          <p:cNvSpPr txBox="1"/>
          <p:nvPr/>
        </p:nvSpPr>
        <p:spPr>
          <a:xfrm rot="16200000">
            <a:off x="-138331" y="3698336"/>
            <a:ext cx="923651"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Cobertura</a:t>
            </a:r>
          </a:p>
        </p:txBody>
      </p:sp>
      <p:sp>
        <p:nvSpPr>
          <p:cNvPr id="11" name="6 Cheurón">
            <a:extLst>
              <a:ext uri="{FF2B5EF4-FFF2-40B4-BE49-F238E27FC236}">
                <a16:creationId xmlns:a16="http://schemas.microsoft.com/office/drawing/2014/main" id="{63462C65-D3D1-4DA4-8506-752DF2EADBD1}"/>
              </a:ext>
            </a:extLst>
          </p:cNvPr>
          <p:cNvSpPr/>
          <p:nvPr/>
        </p:nvSpPr>
        <p:spPr>
          <a:xfrm>
            <a:off x="629521" y="1196792"/>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lumMod val="85000"/>
                    <a:lumOff val="15000"/>
                  </a:schemeClr>
                </a:solidFill>
                <a:effectLst>
                  <a:outerShdw blurRad="38100" dist="38100" dir="2700000" algn="tl">
                    <a:srgbClr val="000000">
                      <a:alpha val="43137"/>
                    </a:srgbClr>
                  </a:outerShdw>
                </a:effectLst>
                <a:latin typeface="Mestiza" pitchFamily="50" charset="0"/>
              </a:rPr>
              <a:t>Definición de Población Objetivo </a:t>
            </a:r>
          </a:p>
        </p:txBody>
      </p:sp>
      <p:sp>
        <p:nvSpPr>
          <p:cNvPr id="12" name="9 CuadroTexto">
            <a:extLst>
              <a:ext uri="{FF2B5EF4-FFF2-40B4-BE49-F238E27FC236}">
                <a16:creationId xmlns:a16="http://schemas.microsoft.com/office/drawing/2014/main" id="{89E97D5E-40FE-46C7-BF72-4725816FACCE}"/>
              </a:ext>
            </a:extLst>
          </p:cNvPr>
          <p:cNvSpPr txBox="1"/>
          <p:nvPr/>
        </p:nvSpPr>
        <p:spPr>
          <a:xfrm>
            <a:off x="701561" y="1613671"/>
            <a:ext cx="8135920" cy="1690078"/>
          </a:xfrm>
          <a:prstGeom prst="rect">
            <a:avLst/>
          </a:prstGeom>
          <a:noFill/>
        </p:spPr>
        <p:txBody>
          <a:bodyPr wrap="square" rtlCol="0">
            <a:spAutoFit/>
          </a:bodyPr>
          <a:lstStyle/>
          <a:p>
            <a:pPr algn="just">
              <a:lnSpc>
                <a:spcPct val="120000"/>
              </a:lnSpc>
            </a:pPr>
            <a:r>
              <a:rPr lang="es-MX" sz="1050" dirty="0">
                <a:latin typeface="Mestiza"/>
              </a:rPr>
              <a:t>A través de las acciones realizadas durante el ejercicio fiscal 2021, mediante las cuales, se busca brindar una mejor calidad de vida a las personas que se encuentran en un estado de vulnerabilidad por carencias sociales.</a:t>
            </a:r>
          </a:p>
          <a:p>
            <a:pPr algn="just">
              <a:lnSpc>
                <a:spcPct val="120000"/>
              </a:lnSpc>
            </a:pPr>
            <a:endParaRPr lang="es-MX" sz="700" dirty="0">
              <a:latin typeface="Mestiza"/>
            </a:endParaRPr>
          </a:p>
          <a:p>
            <a:pPr algn="just">
              <a:lnSpc>
                <a:spcPct val="120000"/>
              </a:lnSpc>
            </a:pPr>
            <a:r>
              <a:rPr lang="es-MX" sz="1050" dirty="0">
                <a:latin typeface="Mestiza"/>
              </a:rPr>
              <a:t>De acuerdo a los resultados de la medición de la pobreza, el </a:t>
            </a:r>
            <a:r>
              <a:rPr lang="es-MX" sz="1050" b="1" dirty="0">
                <a:latin typeface="Mestiza"/>
              </a:rPr>
              <a:t>30.9%</a:t>
            </a:r>
            <a:r>
              <a:rPr lang="es-MX" sz="1050" dirty="0">
                <a:latin typeface="Mestiza"/>
              </a:rPr>
              <a:t> de la población Sinaloense viven en situación de pobreza, es decir, </a:t>
            </a:r>
            <a:r>
              <a:rPr lang="es-MX" sz="1050" b="1" dirty="0">
                <a:latin typeface="Mestiza"/>
              </a:rPr>
              <a:t>975,400</a:t>
            </a:r>
            <a:r>
              <a:rPr lang="es-MX" sz="1050" dirty="0">
                <a:latin typeface="Mestiza"/>
              </a:rPr>
              <a:t> personas aproximadamente, de los cuales, el </a:t>
            </a:r>
            <a:r>
              <a:rPr lang="es-MX" sz="1050" b="1" dirty="0">
                <a:latin typeface="Mestiza"/>
              </a:rPr>
              <a:t>28.2%</a:t>
            </a:r>
            <a:r>
              <a:rPr lang="es-MX" sz="1050" dirty="0">
                <a:latin typeface="Mestiza"/>
              </a:rPr>
              <a:t> (</a:t>
            </a:r>
            <a:r>
              <a:rPr lang="es-MX" sz="1050" b="1" i="1" dirty="0">
                <a:latin typeface="Mestiza"/>
              </a:rPr>
              <a:t>890,200</a:t>
            </a:r>
            <a:r>
              <a:rPr lang="es-MX" sz="1050" i="1" dirty="0">
                <a:latin typeface="Mestiza"/>
              </a:rPr>
              <a:t> personas</a:t>
            </a:r>
            <a:r>
              <a:rPr lang="es-MX" sz="1050" dirty="0">
                <a:latin typeface="Mestiza"/>
              </a:rPr>
              <a:t>) estaban en situación de pobreza moderada, mientras tanto, el </a:t>
            </a:r>
            <a:r>
              <a:rPr lang="es-MX" sz="1050" b="1" dirty="0">
                <a:latin typeface="Mestiza"/>
              </a:rPr>
              <a:t>2.7%</a:t>
            </a:r>
            <a:r>
              <a:rPr lang="es-MX" sz="1050" dirty="0">
                <a:latin typeface="Mestiza"/>
              </a:rPr>
              <a:t> (</a:t>
            </a:r>
            <a:r>
              <a:rPr lang="es-MX" sz="1050" b="1" i="1" dirty="0">
                <a:latin typeface="Mestiza"/>
              </a:rPr>
              <a:t>85,230</a:t>
            </a:r>
            <a:r>
              <a:rPr lang="es-MX" sz="1050" i="1" dirty="0">
                <a:latin typeface="Mestiza"/>
              </a:rPr>
              <a:t> personas</a:t>
            </a:r>
            <a:r>
              <a:rPr lang="es-MX" sz="1050" dirty="0">
                <a:latin typeface="Mestiza"/>
              </a:rPr>
              <a:t>) se encontraban en situación de pobreza extrema.</a:t>
            </a:r>
          </a:p>
          <a:p>
            <a:pPr algn="just">
              <a:lnSpc>
                <a:spcPct val="120000"/>
              </a:lnSpc>
            </a:pPr>
            <a:endParaRPr lang="es-MX" sz="700" dirty="0">
              <a:latin typeface="Mestiza"/>
            </a:endParaRPr>
          </a:p>
          <a:p>
            <a:pPr algn="just">
              <a:lnSpc>
                <a:spcPct val="120000"/>
              </a:lnSpc>
            </a:pPr>
            <a:r>
              <a:rPr lang="es-MX" sz="1050" dirty="0">
                <a:latin typeface="Mestiza"/>
              </a:rPr>
              <a:t>Además, a nivel nacional se tiene un 41.9% porcentaje de pobreza, observando que Sinaloa se mantiene con 11.0 puntos porcentuales menores que al nacional (</a:t>
            </a:r>
            <a:r>
              <a:rPr lang="es-MX" sz="1050" b="1" dirty="0">
                <a:latin typeface="Mestiza"/>
              </a:rPr>
              <a:t>30.9%</a:t>
            </a:r>
            <a:r>
              <a:rPr lang="es-MX" sz="1050" dirty="0">
                <a:latin typeface="Mestiza"/>
              </a:rPr>
              <a:t>).</a:t>
            </a:r>
          </a:p>
        </p:txBody>
      </p:sp>
      <p:graphicFrame>
        <p:nvGraphicFramePr>
          <p:cNvPr id="17" name="Tabla 4">
            <a:extLst>
              <a:ext uri="{FF2B5EF4-FFF2-40B4-BE49-F238E27FC236}">
                <a16:creationId xmlns:a16="http://schemas.microsoft.com/office/drawing/2014/main" id="{66CC5872-1609-4962-9132-E4375E28DAB3}"/>
              </a:ext>
            </a:extLst>
          </p:cNvPr>
          <p:cNvGraphicFramePr>
            <a:graphicFrameLocks noGrp="1"/>
          </p:cNvGraphicFramePr>
          <p:nvPr>
            <p:extLst>
              <p:ext uri="{D42A27DB-BD31-4B8C-83A1-F6EECF244321}">
                <p14:modId xmlns:p14="http://schemas.microsoft.com/office/powerpoint/2010/main" val="3320253790"/>
              </p:ext>
            </p:extLst>
          </p:nvPr>
        </p:nvGraphicFramePr>
        <p:xfrm>
          <a:off x="791688" y="3462104"/>
          <a:ext cx="8045793" cy="3145346"/>
        </p:xfrm>
        <a:graphic>
          <a:graphicData uri="http://schemas.openxmlformats.org/drawingml/2006/table">
            <a:tbl>
              <a:tblPr firstRow="1" bandRow="1">
                <a:tableStyleId>{5940675A-B579-460E-94D1-54222C63F5DA}</a:tableStyleId>
              </a:tblPr>
              <a:tblGrid>
                <a:gridCol w="1752723">
                  <a:extLst>
                    <a:ext uri="{9D8B030D-6E8A-4147-A177-3AD203B41FA5}">
                      <a16:colId xmlns:a16="http://schemas.microsoft.com/office/drawing/2014/main" val="910218890"/>
                    </a:ext>
                  </a:extLst>
                </a:gridCol>
                <a:gridCol w="786710">
                  <a:extLst>
                    <a:ext uri="{9D8B030D-6E8A-4147-A177-3AD203B41FA5}">
                      <a16:colId xmlns:a16="http://schemas.microsoft.com/office/drawing/2014/main" val="672500348"/>
                    </a:ext>
                  </a:extLst>
                </a:gridCol>
                <a:gridCol w="2931672">
                  <a:extLst>
                    <a:ext uri="{9D8B030D-6E8A-4147-A177-3AD203B41FA5}">
                      <a16:colId xmlns:a16="http://schemas.microsoft.com/office/drawing/2014/main" val="3175581527"/>
                    </a:ext>
                  </a:extLst>
                </a:gridCol>
                <a:gridCol w="2574688">
                  <a:extLst>
                    <a:ext uri="{9D8B030D-6E8A-4147-A177-3AD203B41FA5}">
                      <a16:colId xmlns:a16="http://schemas.microsoft.com/office/drawing/2014/main" val="111247324"/>
                    </a:ext>
                  </a:extLst>
                </a:gridCol>
              </a:tblGrid>
              <a:tr h="216000">
                <a:tc gridSpan="2">
                  <a:txBody>
                    <a:bodyPr/>
                    <a:lstStyle/>
                    <a:p>
                      <a:pPr algn="ctr"/>
                      <a:r>
                        <a:rPr lang="es-MX" sz="1050" b="1" dirty="0">
                          <a:solidFill>
                            <a:schemeClr val="bg1"/>
                          </a:solidFill>
                          <a:latin typeface="Mestiza" panose="00000500000000000000" pitchFamily="50" charset="0"/>
                        </a:rPr>
                        <a:t>Cobertura</a:t>
                      </a: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63666A"/>
                    </a:solidFill>
                  </a:tcPr>
                </a:tc>
                <a:tc hMerge="1">
                  <a:txBody>
                    <a:bodyPr/>
                    <a:lstStyle/>
                    <a:p>
                      <a:pPr algn="ctr"/>
                      <a:endParaRPr lang="es-MX" sz="1050" b="1" dirty="0">
                        <a:solidFill>
                          <a:schemeClr val="bg1"/>
                        </a:solidFill>
                        <a:latin typeface="Mestiza" panose="00000500000000000000" pitchFamily="50"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63666A"/>
                    </a:solidFill>
                  </a:tcPr>
                </a:tc>
                <a:tc>
                  <a:txBody>
                    <a:bodyPr/>
                    <a:lstStyle/>
                    <a:p>
                      <a:pPr algn="ctr"/>
                      <a:r>
                        <a:rPr lang="es-MX" sz="1050" b="1" dirty="0">
                          <a:solidFill>
                            <a:schemeClr val="bg1"/>
                          </a:solidFill>
                          <a:latin typeface="Mestiza" panose="00000500000000000000" pitchFamily="50" charset="0"/>
                        </a:rPr>
                        <a:t>Indicador de Cobertura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63666A"/>
                    </a:solidFill>
                  </a:tcPr>
                </a:tc>
                <a:tc>
                  <a:txBody>
                    <a:bodyPr/>
                    <a:lstStyle/>
                    <a:p>
                      <a:pPr algn="ctr"/>
                      <a:r>
                        <a:rPr lang="es-MX" sz="1050" b="1" dirty="0">
                          <a:solidFill>
                            <a:schemeClr val="bg1"/>
                          </a:solidFill>
                          <a:latin typeface="Mestiza" panose="00000500000000000000" pitchFamily="50" charset="0"/>
                        </a:rPr>
                        <a:t>Avance de la Cobertura</a:t>
                      </a:r>
                    </a:p>
                  </a:txBody>
                  <a:tcPr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666A"/>
                    </a:solidFill>
                  </a:tcPr>
                </a:tc>
                <a:extLst>
                  <a:ext uri="{0D108BD9-81ED-4DB2-BD59-A6C34878D82A}">
                    <a16:rowId xmlns:a16="http://schemas.microsoft.com/office/drawing/2014/main" val="2158487086"/>
                  </a:ext>
                </a:extLst>
              </a:tr>
              <a:tr h="288000">
                <a:tc>
                  <a:txBody>
                    <a:bodyPr/>
                    <a:lstStyle/>
                    <a:p>
                      <a:pPr algn="l"/>
                      <a:r>
                        <a:rPr lang="es-MX" sz="1050" dirty="0">
                          <a:latin typeface="Mestiza" panose="00000500000000000000" pitchFamily="50" charset="0"/>
                        </a:rPr>
                        <a:t>Municipios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1050" b="0" dirty="0">
                          <a:solidFill>
                            <a:schemeClr val="tx1"/>
                          </a:solidFill>
                          <a:latin typeface="Mestiza" pitchFamily="50" charset="0"/>
                        </a:rPr>
                        <a:t>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8">
                  <a:txBody>
                    <a:bodyPr/>
                    <a:lstStyle/>
                    <a:p>
                      <a:pPr algn="ctr"/>
                      <a:endParaRPr lang="es-MX" sz="1050" dirty="0">
                        <a:latin typeface="Mestiza"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8">
                  <a:txBody>
                    <a:bodyPr/>
                    <a:lstStyle/>
                    <a:p>
                      <a:pPr algn="just">
                        <a:lnSpc>
                          <a:spcPct val="110000"/>
                        </a:lnSpc>
                      </a:pPr>
                      <a:r>
                        <a:rPr lang="es-MX" sz="1050" dirty="0">
                          <a:latin typeface="Mestiza" panose="00000500000000000000" pitchFamily="50" charset="0"/>
                        </a:rPr>
                        <a:t>Para el ejercicio fiscal 2021, y de acuerdo a las normas y lineamientos del FISE en Sinaloa se ha logrado avanzar en la implementación de programas y proyectos que llevan a cabo el desarrollo del estado, y con ello brindar beneficios a la población con el combate a la disminución de la pobreza moderada y extrema, es por eso que se han realizado obras de mejoramiento de agua potable, construcción de red de alcantarillado, obras de drenaje y letrinas y proyectos de urbanización, por lo que se logró beneficiar a </a:t>
                      </a:r>
                      <a:r>
                        <a:rPr lang="es-MX" sz="1050" b="1" dirty="0">
                          <a:latin typeface="Mestiza" panose="00000500000000000000" pitchFamily="50" charset="0"/>
                        </a:rPr>
                        <a:t>306,260</a:t>
                      </a:r>
                      <a:r>
                        <a:rPr lang="es-MX" sz="1050" dirty="0">
                          <a:latin typeface="Mestiza" panose="00000500000000000000" pitchFamily="50" charset="0"/>
                        </a:rPr>
                        <a:t> personas pertenecientes a comunidades con un nivel medio y alto de marginación.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0460233"/>
                  </a:ext>
                </a:extLst>
              </a:tr>
              <a:tr h="166727">
                <a:tc gridSpan="2">
                  <a:txBody>
                    <a:bodyPr/>
                    <a:lstStyle/>
                    <a:p>
                      <a:pPr algn="ctr"/>
                      <a:r>
                        <a:rPr lang="es-MX" sz="1050" b="1" dirty="0">
                          <a:solidFill>
                            <a:schemeClr val="bg1"/>
                          </a:solidFill>
                          <a:latin typeface="Mestiza" panose="00000500000000000000" pitchFamily="50" charset="0"/>
                        </a:rPr>
                        <a:t>Cuantificación de Poblaciones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3666A"/>
                    </a:solidFill>
                  </a:tcPr>
                </a:tc>
                <a:tc hMerge="1">
                  <a:txBody>
                    <a:bodyPr/>
                    <a:lstStyle/>
                    <a:p>
                      <a:pPr algn="ctr"/>
                      <a:endParaRPr lang="es-MX" sz="1050" b="1" dirty="0">
                        <a:solidFill>
                          <a:schemeClr val="bg1"/>
                        </a:solidFill>
                        <a:latin typeface="Mestiza"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3666A"/>
                    </a:solidFill>
                  </a:tcPr>
                </a:tc>
                <a:tc vMerge="1">
                  <a:txBody>
                    <a:bodyPr/>
                    <a:lstStyle/>
                    <a:p>
                      <a:pPr algn="ctr"/>
                      <a:endParaRPr lang="es-MX" sz="1050">
                        <a:latin typeface="Mestiza" panose="00000500000000000000" pitchFamily="50" charset="0"/>
                      </a:endParaRPr>
                    </a:p>
                  </a:txBody>
                  <a:tcPr anchor="ctr">
                    <a:lnL w="12700" cmpd="sng">
                      <a:noFill/>
                    </a:lnL>
                    <a:lnT w="12700" cmpd="sng">
                      <a:noFill/>
                    </a:lnT>
                  </a:tcPr>
                </a:tc>
                <a:tc vMerge="1">
                  <a:txBody>
                    <a:bodyPr/>
                    <a:lstStyle/>
                    <a:p>
                      <a:pPr algn="ctr"/>
                      <a:endParaRPr lang="es-MX" sz="1050" dirty="0">
                        <a:latin typeface="Mestiza" panose="00000500000000000000" pitchFamily="50" charset="0"/>
                      </a:endParaRPr>
                    </a:p>
                  </a:txBody>
                  <a:tcPr anchor="ctr">
                    <a:lnT w="12700" cmpd="sng">
                      <a:noFill/>
                    </a:lnT>
                  </a:tcPr>
                </a:tc>
                <a:extLst>
                  <a:ext uri="{0D108BD9-81ED-4DB2-BD59-A6C34878D82A}">
                    <a16:rowId xmlns:a16="http://schemas.microsoft.com/office/drawing/2014/main" val="3432991190"/>
                  </a:ext>
                </a:extLst>
              </a:tr>
              <a:tr h="359606">
                <a:tc>
                  <a:txBody>
                    <a:bodyPr/>
                    <a:lstStyle/>
                    <a:p>
                      <a:pPr algn="ctr"/>
                      <a:r>
                        <a:rPr lang="es-MX" sz="1050" dirty="0">
                          <a:latin typeface="Mestiza" panose="00000500000000000000" pitchFamily="50" charset="0"/>
                        </a:rPr>
                        <a:t>Unidad de Medida</a:t>
                      </a:r>
                    </a:p>
                    <a:p>
                      <a:pPr algn="ctr"/>
                      <a:r>
                        <a:rPr lang="es-MX" sz="1050" dirty="0">
                          <a:latin typeface="Mestiza" panose="00000500000000000000" pitchFamily="50" charset="0"/>
                        </a:rPr>
                        <a:t>PA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1050" dirty="0">
                          <a:latin typeface="Mestiza" panose="00000500000000000000" pitchFamily="50" charset="0"/>
                        </a:rPr>
                        <a:t>Personas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s-MX" sz="1050">
                        <a:latin typeface="Mestiza" panose="00000500000000000000" pitchFamily="50" charset="0"/>
                      </a:endParaRPr>
                    </a:p>
                  </a:txBody>
                  <a:tcPr anchor="ctr"/>
                </a:tc>
                <a:tc vMerge="1">
                  <a:txBody>
                    <a:bodyPr/>
                    <a:lstStyle/>
                    <a:p>
                      <a:pPr algn="ctr"/>
                      <a:endParaRPr lang="es-MX" sz="1050" dirty="0">
                        <a:latin typeface="Mestiza" panose="00000500000000000000" pitchFamily="50" charset="0"/>
                      </a:endParaRPr>
                    </a:p>
                  </a:txBody>
                  <a:tcPr anchor="ctr"/>
                </a:tc>
                <a:extLst>
                  <a:ext uri="{0D108BD9-81ED-4DB2-BD59-A6C34878D82A}">
                    <a16:rowId xmlns:a16="http://schemas.microsoft.com/office/drawing/2014/main" val="1046485461"/>
                  </a:ext>
                </a:extLst>
              </a:tr>
              <a:tr h="166727">
                <a:tc gridSpan="2">
                  <a:txBody>
                    <a:bodyPr/>
                    <a:lstStyle/>
                    <a:p>
                      <a:pPr algn="ctr"/>
                      <a:r>
                        <a:rPr lang="es-MX" sz="1050" b="1" dirty="0">
                          <a:effectLst>
                            <a:outerShdw blurRad="38100" dist="38100" dir="2700000" algn="tl">
                              <a:srgbClr val="000000">
                                <a:alpha val="43137"/>
                              </a:srgbClr>
                            </a:outerShdw>
                          </a:effectLst>
                          <a:latin typeface="Mestiza" panose="00000500000000000000" pitchFamily="50" charset="0"/>
                        </a:rPr>
                        <a:t>Valor año (2021)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MX" sz="1050" b="1" dirty="0">
                        <a:effectLst>
                          <a:outerShdw blurRad="38100" dist="38100" dir="2700000" algn="tl">
                            <a:srgbClr val="000000">
                              <a:alpha val="43137"/>
                            </a:srgbClr>
                          </a:outerShdw>
                        </a:effectLst>
                        <a:latin typeface="Mestiza"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s-MX" sz="1050" dirty="0">
                        <a:latin typeface="Mestiza" panose="00000500000000000000" pitchFamily="50" charset="0"/>
                      </a:endParaRPr>
                    </a:p>
                  </a:txBody>
                  <a:tcPr anchor="ctr"/>
                </a:tc>
                <a:tc vMerge="1">
                  <a:txBody>
                    <a:bodyPr/>
                    <a:lstStyle/>
                    <a:p>
                      <a:pPr algn="ctr"/>
                      <a:endParaRPr lang="es-MX" sz="1050" dirty="0">
                        <a:latin typeface="Mestiza" panose="00000500000000000000" pitchFamily="50" charset="0"/>
                      </a:endParaRPr>
                    </a:p>
                  </a:txBody>
                  <a:tcPr anchor="ctr"/>
                </a:tc>
                <a:extLst>
                  <a:ext uri="{0D108BD9-81ED-4DB2-BD59-A6C34878D82A}">
                    <a16:rowId xmlns:a16="http://schemas.microsoft.com/office/drawing/2014/main" val="4098529745"/>
                  </a:ext>
                </a:extLst>
              </a:tr>
              <a:tr h="288000">
                <a:tc>
                  <a:txBody>
                    <a:bodyPr/>
                    <a:lstStyle/>
                    <a:p>
                      <a:pPr algn="l"/>
                      <a:r>
                        <a:rPr lang="es-MX" sz="1050" dirty="0">
                          <a:latin typeface="Mestiza" panose="00000500000000000000" pitchFamily="50" charset="0"/>
                        </a:rPr>
                        <a:t>Población Potencial (PP)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1050" b="0" dirty="0">
                          <a:solidFill>
                            <a:schemeClr val="tx1"/>
                          </a:solidFill>
                          <a:latin typeface="Mestiza" pitchFamily="50" charset="0"/>
                        </a:rPr>
                        <a:t>975,400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s-MX" sz="1050" dirty="0">
                        <a:latin typeface="Mestiza" panose="00000500000000000000" pitchFamily="50" charset="0"/>
                      </a:endParaRPr>
                    </a:p>
                  </a:txBody>
                  <a:tcPr anchor="ctr"/>
                </a:tc>
                <a:tc vMerge="1">
                  <a:txBody>
                    <a:bodyPr/>
                    <a:lstStyle/>
                    <a:p>
                      <a:pPr algn="ctr"/>
                      <a:endParaRPr lang="es-MX" sz="1050" dirty="0">
                        <a:latin typeface="Mestiza" panose="00000500000000000000" pitchFamily="50" charset="0"/>
                      </a:endParaRPr>
                    </a:p>
                  </a:txBody>
                  <a:tcPr anchor="ctr"/>
                </a:tc>
                <a:extLst>
                  <a:ext uri="{0D108BD9-81ED-4DB2-BD59-A6C34878D82A}">
                    <a16:rowId xmlns:a16="http://schemas.microsoft.com/office/drawing/2014/main" val="20974591"/>
                  </a:ext>
                </a:extLst>
              </a:tr>
              <a:tr h="288000">
                <a:tc>
                  <a:txBody>
                    <a:bodyPr/>
                    <a:lstStyle/>
                    <a:p>
                      <a:pPr algn="l"/>
                      <a:r>
                        <a:rPr lang="es-MX" sz="1050" dirty="0">
                          <a:latin typeface="Mestiza" panose="00000500000000000000" pitchFamily="50" charset="0"/>
                        </a:rPr>
                        <a:t>Población Objetivo (PO)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1050" b="0" dirty="0">
                          <a:solidFill>
                            <a:schemeClr val="tx1"/>
                          </a:solidFill>
                          <a:latin typeface="Mestiza" pitchFamily="50" charset="0"/>
                        </a:rPr>
                        <a:t>853,900*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s-MX" sz="1050">
                        <a:latin typeface="Mestiza" panose="00000500000000000000" pitchFamily="50" charset="0"/>
                      </a:endParaRPr>
                    </a:p>
                  </a:txBody>
                  <a:tcPr anchor="ctr"/>
                </a:tc>
                <a:tc vMerge="1">
                  <a:txBody>
                    <a:bodyPr/>
                    <a:lstStyle/>
                    <a:p>
                      <a:pPr algn="ctr"/>
                      <a:endParaRPr lang="es-MX" sz="1050" dirty="0">
                        <a:latin typeface="Mestiza" panose="00000500000000000000" pitchFamily="50" charset="0"/>
                      </a:endParaRPr>
                    </a:p>
                  </a:txBody>
                  <a:tcPr anchor="ctr"/>
                </a:tc>
                <a:extLst>
                  <a:ext uri="{0D108BD9-81ED-4DB2-BD59-A6C34878D82A}">
                    <a16:rowId xmlns:a16="http://schemas.microsoft.com/office/drawing/2014/main" val="2830737486"/>
                  </a:ext>
                </a:extLst>
              </a:tr>
              <a:tr h="288000">
                <a:tc>
                  <a:txBody>
                    <a:bodyPr/>
                    <a:lstStyle/>
                    <a:p>
                      <a:pPr algn="l"/>
                      <a:r>
                        <a:rPr lang="es-MX" sz="1050" dirty="0">
                          <a:latin typeface="Mestiza" panose="00000500000000000000" pitchFamily="50" charset="0"/>
                        </a:rPr>
                        <a:t>Población Atendida (PA)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1050" b="0" dirty="0">
                          <a:solidFill>
                            <a:schemeClr val="tx1"/>
                          </a:solidFill>
                          <a:latin typeface="Mestiza" pitchFamily="50" charset="0"/>
                        </a:rPr>
                        <a:t>306,260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s-MX" sz="1050">
                        <a:latin typeface="Mestiza" panose="00000500000000000000" pitchFamily="50" charset="0"/>
                      </a:endParaRPr>
                    </a:p>
                  </a:txBody>
                  <a:tcPr anchor="ctr"/>
                </a:tc>
                <a:tc vMerge="1">
                  <a:txBody>
                    <a:bodyPr/>
                    <a:lstStyle/>
                    <a:p>
                      <a:pPr algn="ctr"/>
                      <a:endParaRPr lang="es-MX" sz="1050" dirty="0">
                        <a:latin typeface="Mestiza" panose="00000500000000000000" pitchFamily="50" charset="0"/>
                      </a:endParaRPr>
                    </a:p>
                  </a:txBody>
                  <a:tcPr anchor="ctr"/>
                </a:tc>
                <a:extLst>
                  <a:ext uri="{0D108BD9-81ED-4DB2-BD59-A6C34878D82A}">
                    <a16:rowId xmlns:a16="http://schemas.microsoft.com/office/drawing/2014/main" val="154735009"/>
                  </a:ext>
                </a:extLst>
              </a:tr>
              <a:tr h="0">
                <a:tc>
                  <a:txBody>
                    <a:bodyPr/>
                    <a:lstStyle/>
                    <a:p>
                      <a:pPr algn="l"/>
                      <a:r>
                        <a:rPr lang="es-MX" sz="1050" dirty="0">
                          <a:latin typeface="Mestiza" panose="00000500000000000000" pitchFamily="50" charset="0"/>
                        </a:rPr>
                        <a:t>Población Atendida / Población Objetivo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1050" b="0" dirty="0">
                          <a:solidFill>
                            <a:schemeClr val="tx1"/>
                          </a:solidFill>
                          <a:latin typeface="Mestiza" pitchFamily="50" charset="0"/>
                        </a:rPr>
                        <a:t>0.36%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s-MX" sz="1050">
                        <a:latin typeface="Mestiza" panose="00000500000000000000" pitchFamily="50" charset="0"/>
                      </a:endParaRPr>
                    </a:p>
                  </a:txBody>
                  <a:tcPr anchor="ctr"/>
                </a:tc>
                <a:tc vMerge="1">
                  <a:txBody>
                    <a:bodyPr/>
                    <a:lstStyle/>
                    <a:p>
                      <a:pPr algn="ctr"/>
                      <a:endParaRPr lang="es-MX" sz="1050" dirty="0">
                        <a:latin typeface="Mestiza" panose="00000500000000000000" pitchFamily="50" charset="0"/>
                      </a:endParaRPr>
                    </a:p>
                  </a:txBody>
                  <a:tcPr anchor="ctr"/>
                </a:tc>
                <a:extLst>
                  <a:ext uri="{0D108BD9-81ED-4DB2-BD59-A6C34878D82A}">
                    <a16:rowId xmlns:a16="http://schemas.microsoft.com/office/drawing/2014/main" val="1588437352"/>
                  </a:ext>
                </a:extLst>
              </a:tr>
            </a:tbl>
          </a:graphicData>
        </a:graphic>
      </p:graphicFrame>
      <p:sp>
        <p:nvSpPr>
          <p:cNvPr id="10" name="Marcador de número de diapositiva 1">
            <a:extLst>
              <a:ext uri="{FF2B5EF4-FFF2-40B4-BE49-F238E27FC236}">
                <a16:creationId xmlns:a16="http://schemas.microsoft.com/office/drawing/2014/main" id="{EAB27636-8481-4AD6-AF53-882D45A585B8}"/>
              </a:ext>
            </a:extLst>
          </p:cNvPr>
          <p:cNvSpPr>
            <a:spLocks noGrp="1"/>
          </p:cNvSpPr>
          <p:nvPr>
            <p:ph type="sldNum" sz="quarter" idx="4"/>
          </p:nvPr>
        </p:nvSpPr>
        <p:spPr>
          <a:xfrm>
            <a:off x="8316416" y="6741368"/>
            <a:ext cx="828000" cy="143992"/>
          </a:xfrm>
        </p:spPr>
        <p:txBody>
          <a:bodyPr/>
          <a:lstStyle/>
          <a:p>
            <a:fld id="{34762513-7D76-44F4-A4EB-02F5BA9AE113}" type="slidenum">
              <a:rPr lang="es-MX" sz="900" smtClean="0"/>
              <a:t>3</a:t>
            </a:fld>
            <a:endParaRPr lang="es-MX" sz="900" dirty="0"/>
          </a:p>
        </p:txBody>
      </p:sp>
      <p:sp>
        <p:nvSpPr>
          <p:cNvPr id="13" name="28 Marcador de título">
            <a:extLst>
              <a:ext uri="{FF2B5EF4-FFF2-40B4-BE49-F238E27FC236}">
                <a16:creationId xmlns:a16="http://schemas.microsoft.com/office/drawing/2014/main" id="{4E7ACA23-01C3-40F8-8626-99D9108D66E5}"/>
              </a:ext>
            </a:extLst>
          </p:cNvPr>
          <p:cNvSpPr txBox="1">
            <a:spLocks/>
          </p:cNvSpPr>
          <p:nvPr/>
        </p:nvSpPr>
        <p:spPr>
          <a:xfrm>
            <a:off x="3563888" y="581925"/>
            <a:ext cx="4233852" cy="276999"/>
          </a:xfrm>
          <a:prstGeom prst="rect">
            <a:avLst/>
          </a:prstGeom>
          <a:solidFill>
            <a:schemeClr val="bg1"/>
          </a:solidFill>
          <a:ln w="9525" cap="flat" cmpd="sng" algn="ctr">
            <a:solidFill>
              <a:schemeClr val="bg1">
                <a:lumMod val="75000"/>
              </a:schemeClr>
            </a:solidFill>
            <a:prstDash val="solid"/>
          </a:ln>
        </p:spPr>
        <p:style>
          <a:lnRef idx="1">
            <a:schemeClr val="accent2"/>
          </a:lnRef>
          <a:fillRef idx="2">
            <a:schemeClr val="accent2"/>
          </a:fillRef>
          <a:effectRef idx="1">
            <a:schemeClr val="accent2"/>
          </a:effectRef>
          <a:fontRef idx="none"/>
        </p:style>
        <p:txBody>
          <a:bodyPr wrap="none" rtlCol="0">
            <a:spAutoFit/>
          </a:bodyPr>
          <a:lstStyle>
            <a:lvl1pPr algn="ctr" defTabSz="914400" rtl="0" eaLnBrk="1" latinLnBrk="0" hangingPunct="1">
              <a:spcBef>
                <a:spcPct val="0"/>
              </a:spcBef>
              <a:buNone/>
              <a:defRPr lang="es-MX" sz="1200" b="1" kern="1200" dirty="0">
                <a:solidFill>
                  <a:schemeClr val="tx1"/>
                </a:solidFill>
                <a:effectLst>
                  <a:outerShdw blurRad="38100" dist="38100" dir="2700000" algn="tl">
                    <a:srgbClr val="000000">
                      <a:alpha val="43137"/>
                    </a:srgbClr>
                  </a:outerShdw>
                </a:effectLst>
                <a:latin typeface="Mestiza" panose="00000500000000000000" pitchFamily="50" charset="0"/>
                <a:ea typeface="+mn-ea"/>
                <a:cs typeface="Times New Roman" pitchFamily="18" charset="0"/>
              </a:defRPr>
            </a:lvl1pPr>
            <a:lvl2pPr>
              <a:defRPr/>
            </a:lvl2pPr>
            <a:lvl3pPr>
              <a:defRPr/>
            </a:lvl3pPr>
            <a:lvl4pPr>
              <a:defRPr/>
            </a:lvl4pPr>
            <a:lvl5pPr>
              <a:defRPr/>
            </a:lvl5pPr>
            <a:lvl6pPr>
              <a:defRPr/>
            </a:lvl6pPr>
            <a:lvl7pPr>
              <a:defRPr/>
            </a:lvl7pPr>
            <a:lvl8pPr>
              <a:defRPr/>
            </a:lvl8pPr>
            <a:lvl9pPr>
              <a:defRPr/>
            </a:lvl9pPr>
          </a:lstStyle>
          <a:p>
            <a:r>
              <a:rPr lang="es-MX" dirty="0"/>
              <a:t>Fondo de Infraestructura Social para las Entidades (FISE)</a:t>
            </a:r>
          </a:p>
        </p:txBody>
      </p:sp>
      <p:sp>
        <p:nvSpPr>
          <p:cNvPr id="18" name="CuadroTexto 17">
            <a:extLst>
              <a:ext uri="{FF2B5EF4-FFF2-40B4-BE49-F238E27FC236}">
                <a16:creationId xmlns:a16="http://schemas.microsoft.com/office/drawing/2014/main" id="{7DC44527-73A4-44DF-A201-403C522151A4}"/>
              </a:ext>
            </a:extLst>
          </p:cNvPr>
          <p:cNvSpPr txBox="1"/>
          <p:nvPr/>
        </p:nvSpPr>
        <p:spPr>
          <a:xfrm>
            <a:off x="788300" y="6541313"/>
            <a:ext cx="3564288" cy="200055"/>
          </a:xfrm>
          <a:prstGeom prst="rect">
            <a:avLst/>
          </a:prstGeom>
          <a:noFill/>
        </p:spPr>
        <p:txBody>
          <a:bodyPr wrap="square" rtlCol="0">
            <a:spAutoFit/>
          </a:bodyPr>
          <a:lstStyle/>
          <a:p>
            <a:r>
              <a:rPr lang="es-MX" sz="700" dirty="0">
                <a:latin typeface="Montserrat Light" pitchFamily="50" charset="0"/>
              </a:rPr>
              <a:t>* Fuente: estimaciones del CONEVAL con base en la ENIGH 2016, 2018 y 2020.</a:t>
            </a:r>
            <a:endParaRPr lang="es-MX" sz="1600" dirty="0"/>
          </a:p>
        </p:txBody>
      </p:sp>
      <p:pic>
        <p:nvPicPr>
          <p:cNvPr id="2" name="Imagen 1">
            <a:extLst>
              <a:ext uri="{FF2B5EF4-FFF2-40B4-BE49-F238E27FC236}">
                <a16:creationId xmlns:a16="http://schemas.microsoft.com/office/drawing/2014/main" id="{599B73F1-7802-4048-9455-4590349C617C}"/>
              </a:ext>
            </a:extLst>
          </p:cNvPr>
          <p:cNvPicPr>
            <a:picLocks noChangeAspect="1"/>
          </p:cNvPicPr>
          <p:nvPr/>
        </p:nvPicPr>
        <p:blipFill rotWithShape="1">
          <a:blip r:embed="rId3"/>
          <a:srcRect l="2135" t="2247" r="3887" b="3307"/>
          <a:stretch/>
        </p:blipFill>
        <p:spPr>
          <a:xfrm>
            <a:off x="3387244" y="3815180"/>
            <a:ext cx="2909679" cy="2664296"/>
          </a:xfrm>
          <a:prstGeom prst="rect">
            <a:avLst/>
          </a:prstGeom>
        </p:spPr>
      </p:pic>
    </p:spTree>
    <p:extLst>
      <p:ext uri="{BB962C8B-B14F-4D97-AF65-F5344CB8AC3E}">
        <p14:creationId xmlns:p14="http://schemas.microsoft.com/office/powerpoint/2010/main" val="306552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962628245"/>
              </p:ext>
            </p:extLst>
          </p:nvPr>
        </p:nvGraphicFramePr>
        <p:xfrm>
          <a:off x="803622" y="1747251"/>
          <a:ext cx="3523036" cy="2833877"/>
        </p:xfrm>
        <a:graphic>
          <a:graphicData uri="http://schemas.openxmlformats.org/drawingml/2006/table">
            <a:tbl>
              <a:tblPr firstRow="1" bandRow="1">
                <a:effectLst/>
                <a:tableStyleId>{5C22544A-7EE6-4342-B048-85BDC9FD1C3A}</a:tableStyleId>
              </a:tblPr>
              <a:tblGrid>
                <a:gridCol w="3523036">
                  <a:extLst>
                    <a:ext uri="{9D8B030D-6E8A-4147-A177-3AD203B41FA5}">
                      <a16:colId xmlns:a16="http://schemas.microsoft.com/office/drawing/2014/main" val="20000"/>
                    </a:ext>
                  </a:extLst>
                </a:gridCol>
              </a:tblGrid>
              <a:tr h="2833877">
                <a:tc>
                  <a:txBody>
                    <a:bodyPr/>
                    <a:lstStyle/>
                    <a:p>
                      <a:pPr algn="just">
                        <a:lnSpc>
                          <a:spcPct val="120000"/>
                        </a:lnSpc>
                      </a:pPr>
                      <a:r>
                        <a:rPr lang="es-MX" sz="1050" b="0" baseline="0" dirty="0">
                          <a:solidFill>
                            <a:schemeClr val="tx1"/>
                          </a:solidFill>
                          <a:latin typeface="Mestiza" panose="00000500000000000000" pitchFamily="50" charset="0"/>
                        </a:rPr>
                        <a:t>En el ejercicio fiscal 2021 , se encontraron los siguientes retos para garantizar el derecho a la vivienda en Sinaloa, principalmente en el indicador de servicios básicos en la vivienda (</a:t>
                      </a:r>
                      <a:r>
                        <a:rPr lang="es-MX" sz="1050" b="0" i="1" baseline="0" dirty="0">
                          <a:solidFill>
                            <a:schemeClr val="tx1"/>
                          </a:solidFill>
                          <a:latin typeface="Mestiza" panose="00000500000000000000" pitchFamily="50" charset="0"/>
                        </a:rPr>
                        <a:t>viviendas sin acceso al agua, viviendas sin drenaje, viviendas sin electricidad y en viviendas sin chimeneas cuando usan leña o carbón para cocinar</a:t>
                      </a:r>
                      <a:r>
                        <a:rPr lang="es-MX" sz="1050" b="0" baseline="0" dirty="0">
                          <a:solidFill>
                            <a:schemeClr val="tx1"/>
                          </a:solidFill>
                          <a:latin typeface="Mestiza" panose="00000500000000000000" pitchFamily="50" charset="0"/>
                        </a:rPr>
                        <a:t>) con una población de </a:t>
                      </a:r>
                      <a:r>
                        <a:rPr lang="es-MX" sz="1050" b="1" baseline="0" dirty="0">
                          <a:solidFill>
                            <a:schemeClr val="tx1"/>
                          </a:solidFill>
                          <a:latin typeface="Mestiza" panose="00000500000000000000" pitchFamily="50" charset="0"/>
                        </a:rPr>
                        <a:t>457.4</a:t>
                      </a:r>
                      <a:r>
                        <a:rPr lang="es-MX" sz="1050" b="0" baseline="0" dirty="0">
                          <a:solidFill>
                            <a:schemeClr val="tx1"/>
                          </a:solidFill>
                          <a:latin typeface="Mestiza" panose="00000500000000000000" pitchFamily="50" charset="0"/>
                        </a:rPr>
                        <a:t> (miles) de personas, representando con ello un </a:t>
                      </a:r>
                      <a:r>
                        <a:rPr lang="es-MX" sz="1050" b="1" baseline="0" dirty="0">
                          <a:solidFill>
                            <a:schemeClr val="tx1"/>
                          </a:solidFill>
                          <a:latin typeface="Mestiza" panose="00000500000000000000" pitchFamily="50" charset="0"/>
                        </a:rPr>
                        <a:t>14.9%</a:t>
                      </a:r>
                      <a:r>
                        <a:rPr lang="es-MX" sz="1050" b="0" baseline="0" dirty="0">
                          <a:solidFill>
                            <a:schemeClr val="tx1"/>
                          </a:solidFill>
                          <a:latin typeface="Mestiza" panose="00000500000000000000" pitchFamily="50" charset="0"/>
                        </a:rPr>
                        <a:t>.</a:t>
                      </a:r>
                    </a:p>
                    <a:p>
                      <a:pPr algn="just">
                        <a:lnSpc>
                          <a:spcPct val="120000"/>
                        </a:lnSpc>
                      </a:pPr>
                      <a:endParaRPr lang="es-MX" sz="800" b="0" baseline="0" dirty="0">
                        <a:solidFill>
                          <a:schemeClr val="tx1"/>
                        </a:solidFill>
                        <a:latin typeface="Mestiza" panose="00000500000000000000" pitchFamily="50" charset="0"/>
                      </a:endParaRPr>
                    </a:p>
                    <a:p>
                      <a:pPr algn="just">
                        <a:lnSpc>
                          <a:spcPct val="120000"/>
                        </a:lnSpc>
                      </a:pPr>
                      <a:r>
                        <a:rPr lang="es-MX" sz="1050" b="0" baseline="0" dirty="0">
                          <a:solidFill>
                            <a:schemeClr val="tx1"/>
                          </a:solidFill>
                          <a:latin typeface="Mestiza" panose="00000500000000000000" pitchFamily="50" charset="0"/>
                        </a:rPr>
                        <a:t>En referencia al indicador de Calidad y espacios en la vivienda (</a:t>
                      </a:r>
                      <a:r>
                        <a:rPr lang="es-MX" sz="1050" b="0" i="1" baseline="0" dirty="0">
                          <a:solidFill>
                            <a:schemeClr val="tx1"/>
                          </a:solidFill>
                          <a:latin typeface="Mestiza" panose="00000500000000000000" pitchFamily="50" charset="0"/>
                        </a:rPr>
                        <a:t>viviendas con pisos de tierra, techos de material endeble, muros de material endeble y con hacinamiento</a:t>
                      </a:r>
                      <a:r>
                        <a:rPr lang="es-MX" sz="1050" b="0" baseline="0" dirty="0">
                          <a:solidFill>
                            <a:schemeClr val="tx1"/>
                          </a:solidFill>
                          <a:latin typeface="Mestiza" panose="00000500000000000000" pitchFamily="50" charset="0"/>
                        </a:rPr>
                        <a:t>) con una población de </a:t>
                      </a:r>
                      <a:r>
                        <a:rPr lang="es-MX" sz="1050" b="1" baseline="0" dirty="0">
                          <a:solidFill>
                            <a:schemeClr val="tx1"/>
                          </a:solidFill>
                          <a:latin typeface="Mestiza" panose="00000500000000000000" pitchFamily="50" charset="0"/>
                        </a:rPr>
                        <a:t>260.7</a:t>
                      </a:r>
                      <a:r>
                        <a:rPr lang="es-MX" sz="1050" b="0" baseline="0" dirty="0">
                          <a:solidFill>
                            <a:schemeClr val="tx1"/>
                          </a:solidFill>
                          <a:latin typeface="Mestiza" panose="00000500000000000000" pitchFamily="50" charset="0"/>
                        </a:rPr>
                        <a:t> (miles) de personas, representando a un </a:t>
                      </a:r>
                      <a:r>
                        <a:rPr lang="es-MX" sz="1050" b="1" baseline="0" dirty="0">
                          <a:solidFill>
                            <a:schemeClr val="tx1"/>
                          </a:solidFill>
                          <a:latin typeface="Mestiza" panose="00000500000000000000" pitchFamily="50" charset="0"/>
                        </a:rPr>
                        <a:t>8.5%</a:t>
                      </a:r>
                      <a:r>
                        <a:rPr lang="es-MX" sz="1050" b="0" baseline="0" dirty="0">
                          <a:solidFill>
                            <a:schemeClr val="tx1"/>
                          </a:solidFill>
                          <a:latin typeface="Mestiza" panose="00000500000000000000" pitchFamily="50" charset="0"/>
                        </a:rPr>
                        <a: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3 Pentágono"/>
          <p:cNvSpPr/>
          <p:nvPr/>
        </p:nvSpPr>
        <p:spPr>
          <a:xfrm rot="5400000">
            <a:off x="-2336524" y="3838844"/>
            <a:ext cx="532004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05280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4</a:t>
            </a:r>
          </a:p>
        </p:txBody>
      </p:sp>
      <p:sp>
        <p:nvSpPr>
          <p:cNvPr id="6" name="5 CuadroTexto"/>
          <p:cNvSpPr txBox="1"/>
          <p:nvPr/>
        </p:nvSpPr>
        <p:spPr>
          <a:xfrm rot="16200000">
            <a:off x="-469" y="3555493"/>
            <a:ext cx="647934"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Sector</a:t>
            </a:r>
          </a:p>
        </p:txBody>
      </p:sp>
      <p:sp>
        <p:nvSpPr>
          <p:cNvPr id="7" name="6 Cheurón"/>
          <p:cNvSpPr/>
          <p:nvPr/>
        </p:nvSpPr>
        <p:spPr>
          <a:xfrm>
            <a:off x="703002" y="1196792"/>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lumMod val="85000"/>
                    <a:lumOff val="15000"/>
                  </a:schemeClr>
                </a:solidFill>
                <a:effectLst>
                  <a:outerShdw blurRad="38100" dist="38100" dir="2700000" algn="tl">
                    <a:srgbClr val="000000">
                      <a:alpha val="43137"/>
                    </a:srgbClr>
                  </a:outerShdw>
                </a:effectLst>
                <a:latin typeface="Mestiza" panose="00000500000000000000" pitchFamily="50" charset="0"/>
              </a:rPr>
              <a:t>Análisis del Sector</a:t>
            </a:r>
          </a:p>
        </p:txBody>
      </p:sp>
      <p:sp>
        <p:nvSpPr>
          <p:cNvPr id="9" name="Marcador de número de diapositiva 1">
            <a:extLst>
              <a:ext uri="{FF2B5EF4-FFF2-40B4-BE49-F238E27FC236}">
                <a16:creationId xmlns:a16="http://schemas.microsoft.com/office/drawing/2014/main" id="{1A33BB65-3065-458B-8AC6-EE5CFD909EC0}"/>
              </a:ext>
            </a:extLst>
          </p:cNvPr>
          <p:cNvSpPr>
            <a:spLocks noGrp="1"/>
          </p:cNvSpPr>
          <p:nvPr>
            <p:ph type="sldNum" sz="quarter" idx="4"/>
          </p:nvPr>
        </p:nvSpPr>
        <p:spPr>
          <a:xfrm>
            <a:off x="8316416" y="6741368"/>
            <a:ext cx="828000" cy="143992"/>
          </a:xfrm>
        </p:spPr>
        <p:txBody>
          <a:bodyPr/>
          <a:lstStyle/>
          <a:p>
            <a:fld id="{34762513-7D76-44F4-A4EB-02F5BA9AE113}" type="slidenum">
              <a:rPr lang="es-MX" sz="900" smtClean="0"/>
              <a:t>4</a:t>
            </a:fld>
            <a:endParaRPr lang="es-MX" sz="900" dirty="0"/>
          </a:p>
        </p:txBody>
      </p:sp>
      <p:sp>
        <p:nvSpPr>
          <p:cNvPr id="11" name="28 Marcador de título">
            <a:extLst>
              <a:ext uri="{FF2B5EF4-FFF2-40B4-BE49-F238E27FC236}">
                <a16:creationId xmlns:a16="http://schemas.microsoft.com/office/drawing/2014/main" id="{6BB20412-E26D-451A-A687-CDE4B00568FA}"/>
              </a:ext>
            </a:extLst>
          </p:cNvPr>
          <p:cNvSpPr txBox="1">
            <a:spLocks/>
          </p:cNvSpPr>
          <p:nvPr/>
        </p:nvSpPr>
        <p:spPr>
          <a:xfrm>
            <a:off x="3563888" y="581925"/>
            <a:ext cx="4233852" cy="276999"/>
          </a:xfrm>
          <a:prstGeom prst="rect">
            <a:avLst/>
          </a:prstGeom>
          <a:solidFill>
            <a:schemeClr val="bg1"/>
          </a:solidFill>
          <a:ln w="9525" cap="flat" cmpd="sng" algn="ctr">
            <a:solidFill>
              <a:schemeClr val="bg1">
                <a:lumMod val="75000"/>
              </a:schemeClr>
            </a:solidFill>
            <a:prstDash val="solid"/>
          </a:ln>
        </p:spPr>
        <p:style>
          <a:lnRef idx="1">
            <a:schemeClr val="accent2"/>
          </a:lnRef>
          <a:fillRef idx="2">
            <a:schemeClr val="accent2"/>
          </a:fillRef>
          <a:effectRef idx="1">
            <a:schemeClr val="accent2"/>
          </a:effectRef>
          <a:fontRef idx="none"/>
        </p:style>
        <p:txBody>
          <a:bodyPr wrap="none" rtlCol="0">
            <a:spAutoFit/>
          </a:bodyPr>
          <a:lstStyle>
            <a:lvl1pPr algn="ctr" defTabSz="914400" rtl="0" eaLnBrk="1" latinLnBrk="0" hangingPunct="1">
              <a:spcBef>
                <a:spcPct val="0"/>
              </a:spcBef>
              <a:buNone/>
              <a:defRPr lang="es-MX" sz="1200" b="1" kern="1200" dirty="0">
                <a:solidFill>
                  <a:schemeClr val="tx1"/>
                </a:solidFill>
                <a:effectLst>
                  <a:outerShdw blurRad="38100" dist="38100" dir="2700000" algn="tl">
                    <a:srgbClr val="000000">
                      <a:alpha val="43137"/>
                    </a:srgbClr>
                  </a:outerShdw>
                </a:effectLst>
                <a:latin typeface="Mestiza" panose="00000500000000000000" pitchFamily="50" charset="0"/>
                <a:ea typeface="+mn-ea"/>
                <a:cs typeface="Times New Roman" pitchFamily="18" charset="0"/>
              </a:defRPr>
            </a:lvl1pPr>
            <a:lvl2pPr>
              <a:defRPr/>
            </a:lvl2pPr>
            <a:lvl3pPr>
              <a:defRPr/>
            </a:lvl3pPr>
            <a:lvl4pPr>
              <a:defRPr/>
            </a:lvl4pPr>
            <a:lvl5pPr>
              <a:defRPr/>
            </a:lvl5pPr>
            <a:lvl6pPr>
              <a:defRPr/>
            </a:lvl6pPr>
            <a:lvl7pPr>
              <a:defRPr/>
            </a:lvl7pPr>
            <a:lvl8pPr>
              <a:defRPr/>
            </a:lvl8pPr>
            <a:lvl9pPr>
              <a:defRPr/>
            </a:lvl9pPr>
          </a:lstStyle>
          <a:p>
            <a:r>
              <a:rPr lang="es-MX" dirty="0"/>
              <a:t>Fondo de Infraestructura Social para las Entidades (FISE)</a:t>
            </a:r>
          </a:p>
        </p:txBody>
      </p:sp>
      <p:graphicFrame>
        <p:nvGraphicFramePr>
          <p:cNvPr id="15" name="16 Tabla">
            <a:extLst>
              <a:ext uri="{FF2B5EF4-FFF2-40B4-BE49-F238E27FC236}">
                <a16:creationId xmlns:a16="http://schemas.microsoft.com/office/drawing/2014/main" id="{BC3FCDAE-372B-49E6-A075-8482EDFFB892}"/>
              </a:ext>
            </a:extLst>
          </p:cNvPr>
          <p:cNvGraphicFramePr>
            <a:graphicFrameLocks noGrp="1"/>
          </p:cNvGraphicFramePr>
          <p:nvPr>
            <p:extLst>
              <p:ext uri="{D42A27DB-BD31-4B8C-83A1-F6EECF244321}">
                <p14:modId xmlns:p14="http://schemas.microsoft.com/office/powerpoint/2010/main" val="503377851"/>
              </p:ext>
            </p:extLst>
          </p:nvPr>
        </p:nvGraphicFramePr>
        <p:xfrm>
          <a:off x="7110525" y="2171969"/>
          <a:ext cx="1493923" cy="2049119"/>
        </p:xfrm>
        <a:graphic>
          <a:graphicData uri="http://schemas.openxmlformats.org/drawingml/2006/table">
            <a:tbl>
              <a:tblPr/>
              <a:tblGrid>
                <a:gridCol w="959843">
                  <a:extLst>
                    <a:ext uri="{9D8B030D-6E8A-4147-A177-3AD203B41FA5}">
                      <a16:colId xmlns:a16="http://schemas.microsoft.com/office/drawing/2014/main" val="20000"/>
                    </a:ext>
                  </a:extLst>
                </a:gridCol>
                <a:gridCol w="534080">
                  <a:extLst>
                    <a:ext uri="{9D8B030D-6E8A-4147-A177-3AD203B41FA5}">
                      <a16:colId xmlns:a16="http://schemas.microsoft.com/office/drawing/2014/main" val="3226361643"/>
                    </a:ext>
                  </a:extLst>
                </a:gridCol>
              </a:tblGrid>
              <a:tr h="280992">
                <a:tc>
                  <a:txBody>
                    <a:bodyPr/>
                    <a:lstStyle/>
                    <a:p>
                      <a:pPr algn="ctr" fontAlgn="ctr"/>
                      <a:r>
                        <a:rPr lang="es-MX" sz="800" b="0" i="0" u="none" strike="noStrike" dirty="0">
                          <a:solidFill>
                            <a:srgbClr val="FFFFFF"/>
                          </a:solidFill>
                          <a:effectLst/>
                          <a:latin typeface="Mestiza" panose="00000500000000000000" pitchFamily="50" charset="0"/>
                        </a:rPr>
                        <a:t>Carencia</a:t>
                      </a:r>
                    </a:p>
                  </a:txBody>
                  <a:tcPr marL="9438" marR="9438" marT="943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fontAlgn="ctr"/>
                      <a:r>
                        <a:rPr lang="es-MX" sz="800" b="0" i="0" u="none" strike="noStrike" dirty="0">
                          <a:solidFill>
                            <a:srgbClr val="FFFFFF"/>
                          </a:solidFill>
                          <a:effectLst/>
                          <a:latin typeface="Mestiza" panose="00000500000000000000" pitchFamily="50" charset="0"/>
                        </a:rPr>
                        <a:t>Personas</a:t>
                      </a:r>
                    </a:p>
                  </a:txBody>
                  <a:tcPr marL="9438" marR="9438" marT="943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extLst>
                  <a:ext uri="{0D108BD9-81ED-4DB2-BD59-A6C34878D82A}">
                    <a16:rowId xmlns:a16="http://schemas.microsoft.com/office/drawing/2014/main" val="10001"/>
                  </a:ext>
                </a:extLst>
              </a:tr>
              <a:tr h="192117">
                <a:tc>
                  <a:txBody>
                    <a:bodyPr/>
                    <a:lstStyle/>
                    <a:p>
                      <a:pPr marL="36000" algn="l" fontAlgn="ctr"/>
                      <a:r>
                        <a:rPr lang="es-MX" sz="800" b="0" i="0" u="none" strike="noStrike" dirty="0">
                          <a:solidFill>
                            <a:srgbClr val="000000"/>
                          </a:solidFill>
                          <a:effectLst/>
                          <a:latin typeface="Mestiza" panose="00000500000000000000" pitchFamily="50" charset="0"/>
                        </a:rPr>
                        <a:t>Rezago educativo</a:t>
                      </a:r>
                    </a:p>
                  </a:txBody>
                  <a:tcPr marL="9438" marR="9438" marT="943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fontAlgn="ctr"/>
                      <a:r>
                        <a:rPr lang="es-MX" sz="800" b="0" i="0" u="none" strike="noStrike" dirty="0">
                          <a:solidFill>
                            <a:srgbClr val="000000"/>
                          </a:solidFill>
                          <a:effectLst/>
                          <a:latin typeface="Mestiza" panose="00000500000000000000" pitchFamily="50" charset="0"/>
                        </a:rPr>
                        <a:t>506,718</a:t>
                      </a:r>
                    </a:p>
                  </a:txBody>
                  <a:tcPr marL="9438" marR="9438" marT="943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278384">
                <a:tc>
                  <a:txBody>
                    <a:bodyPr/>
                    <a:lstStyle/>
                    <a:p>
                      <a:pPr marL="36000" algn="l" fontAlgn="ctr"/>
                      <a:r>
                        <a:rPr lang="es-MX" sz="800" b="0" i="0" u="none" strike="noStrike" dirty="0">
                          <a:solidFill>
                            <a:srgbClr val="000000"/>
                          </a:solidFill>
                          <a:effectLst/>
                          <a:latin typeface="Mestiza" panose="00000500000000000000" pitchFamily="50" charset="0"/>
                        </a:rPr>
                        <a:t>Acceso a los servicios de salud</a:t>
                      </a:r>
                    </a:p>
                  </a:txBody>
                  <a:tcPr marL="9438" marR="9438" marT="943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fontAlgn="ctr"/>
                      <a:r>
                        <a:rPr lang="es-MX" sz="800" b="0" i="0" u="none" strike="noStrike" dirty="0">
                          <a:solidFill>
                            <a:srgbClr val="000000"/>
                          </a:solidFill>
                          <a:effectLst/>
                          <a:latin typeface="Mestiza" panose="00000500000000000000" pitchFamily="50" charset="0"/>
                        </a:rPr>
                        <a:t>403,554</a:t>
                      </a:r>
                    </a:p>
                  </a:txBody>
                  <a:tcPr marL="9438" marR="9438" marT="943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705027152"/>
                  </a:ext>
                </a:extLst>
              </a:tr>
              <a:tr h="278384">
                <a:tc>
                  <a:txBody>
                    <a:bodyPr/>
                    <a:lstStyle/>
                    <a:p>
                      <a:pPr marL="36000" algn="l" fontAlgn="ctr"/>
                      <a:r>
                        <a:rPr lang="es-MX" sz="800" b="0" i="0" u="none" strike="noStrike" dirty="0">
                          <a:solidFill>
                            <a:srgbClr val="000000"/>
                          </a:solidFill>
                          <a:effectLst/>
                          <a:latin typeface="Mestiza" panose="00000500000000000000" pitchFamily="50" charset="0"/>
                        </a:rPr>
                        <a:t>Acceso a la seguridad social</a:t>
                      </a:r>
                    </a:p>
                  </a:txBody>
                  <a:tcPr marL="9438" marR="9438" marT="943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fontAlgn="ctr"/>
                      <a:r>
                        <a:rPr lang="es-MX" sz="800" b="0" i="0" u="none" strike="noStrike" dirty="0">
                          <a:solidFill>
                            <a:srgbClr val="000000"/>
                          </a:solidFill>
                          <a:effectLst/>
                          <a:latin typeface="Mestiza" panose="00000500000000000000" pitchFamily="50" charset="0"/>
                        </a:rPr>
                        <a:t>1,392,275</a:t>
                      </a:r>
                    </a:p>
                  </a:txBody>
                  <a:tcPr marL="9438" marR="9438" marT="943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70717213"/>
                  </a:ext>
                </a:extLst>
              </a:tr>
              <a:tr h="370429">
                <a:tc>
                  <a:txBody>
                    <a:bodyPr/>
                    <a:lstStyle/>
                    <a:p>
                      <a:pPr marL="36000" algn="l" fontAlgn="ctr"/>
                      <a:r>
                        <a:rPr lang="es-MX" sz="800" b="0" i="0" u="none" strike="noStrike" dirty="0">
                          <a:solidFill>
                            <a:srgbClr val="000000"/>
                          </a:solidFill>
                          <a:effectLst/>
                          <a:latin typeface="Mestiza" panose="00000500000000000000" pitchFamily="50" charset="0"/>
                        </a:rPr>
                        <a:t>Calidad y espacios en la vivienda</a:t>
                      </a:r>
                    </a:p>
                  </a:txBody>
                  <a:tcPr marL="9438" marR="9438" marT="943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fontAlgn="ctr"/>
                      <a:r>
                        <a:rPr lang="es-MX" sz="800" b="0" i="0" u="none" strike="noStrike" dirty="0">
                          <a:solidFill>
                            <a:srgbClr val="000000"/>
                          </a:solidFill>
                          <a:effectLst/>
                          <a:latin typeface="Mestiza" panose="00000500000000000000" pitchFamily="50" charset="0"/>
                        </a:rPr>
                        <a:t>260,730</a:t>
                      </a:r>
                    </a:p>
                  </a:txBody>
                  <a:tcPr marL="9438" marR="9438" marT="943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9378574"/>
                  </a:ext>
                </a:extLst>
              </a:tr>
              <a:tr h="370429">
                <a:tc>
                  <a:txBody>
                    <a:bodyPr/>
                    <a:lstStyle/>
                    <a:p>
                      <a:pPr marL="36000" algn="l" fontAlgn="ctr"/>
                      <a:r>
                        <a:rPr lang="es-MX" sz="800" b="0" i="0" u="none" strike="noStrike" dirty="0">
                          <a:solidFill>
                            <a:srgbClr val="000000"/>
                          </a:solidFill>
                          <a:effectLst/>
                          <a:latin typeface="Mestiza" panose="00000500000000000000" pitchFamily="50" charset="0"/>
                        </a:rPr>
                        <a:t>Servicios básicos en la vivienda</a:t>
                      </a:r>
                    </a:p>
                  </a:txBody>
                  <a:tcPr marL="9438" marR="9438" marT="943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fontAlgn="ctr"/>
                      <a:r>
                        <a:rPr lang="es-MX" sz="800" b="0" i="0" u="none" strike="noStrike" dirty="0">
                          <a:solidFill>
                            <a:srgbClr val="000000"/>
                          </a:solidFill>
                          <a:effectLst/>
                          <a:latin typeface="Mestiza" panose="00000500000000000000" pitchFamily="50" charset="0"/>
                        </a:rPr>
                        <a:t>457,416</a:t>
                      </a:r>
                    </a:p>
                  </a:txBody>
                  <a:tcPr marL="9438" marR="9438" marT="943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736557085"/>
                  </a:ext>
                </a:extLst>
              </a:tr>
              <a:tr h="278384">
                <a:tc>
                  <a:txBody>
                    <a:bodyPr/>
                    <a:lstStyle/>
                    <a:p>
                      <a:pPr marL="36000" algn="l" fontAlgn="ctr"/>
                      <a:r>
                        <a:rPr lang="es-MX" sz="800" b="0" i="0" u="none" strike="noStrike" dirty="0">
                          <a:solidFill>
                            <a:srgbClr val="000000"/>
                          </a:solidFill>
                          <a:effectLst/>
                          <a:latin typeface="Mestiza" panose="00000500000000000000" pitchFamily="50" charset="0"/>
                        </a:rPr>
                        <a:t>Acceso a la alimentación</a:t>
                      </a:r>
                    </a:p>
                  </a:txBody>
                  <a:tcPr marL="9438" marR="9438" marT="943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fontAlgn="ctr"/>
                      <a:r>
                        <a:rPr lang="es-MX" sz="800" b="0" i="0" u="none" strike="noStrike" dirty="0">
                          <a:solidFill>
                            <a:srgbClr val="000000"/>
                          </a:solidFill>
                          <a:effectLst/>
                          <a:latin typeface="Mestiza" panose="00000500000000000000" pitchFamily="50" charset="0"/>
                        </a:rPr>
                        <a:t>751,988</a:t>
                      </a:r>
                    </a:p>
                  </a:txBody>
                  <a:tcPr marL="9438" marR="9438" marT="943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78714752"/>
                  </a:ext>
                </a:extLst>
              </a:tr>
            </a:tbl>
          </a:graphicData>
        </a:graphic>
      </p:graphicFrame>
      <p:graphicFrame>
        <p:nvGraphicFramePr>
          <p:cNvPr id="14" name="16 Tabla">
            <a:extLst>
              <a:ext uri="{FF2B5EF4-FFF2-40B4-BE49-F238E27FC236}">
                <a16:creationId xmlns:a16="http://schemas.microsoft.com/office/drawing/2014/main" id="{F67CDDDB-9AA6-4B4A-9233-6267237DDB04}"/>
              </a:ext>
            </a:extLst>
          </p:cNvPr>
          <p:cNvGraphicFramePr>
            <a:graphicFrameLocks noGrp="1"/>
          </p:cNvGraphicFramePr>
          <p:nvPr>
            <p:extLst>
              <p:ext uri="{D42A27DB-BD31-4B8C-83A1-F6EECF244321}">
                <p14:modId xmlns:p14="http://schemas.microsoft.com/office/powerpoint/2010/main" val="3705873155"/>
              </p:ext>
            </p:extLst>
          </p:nvPr>
        </p:nvGraphicFramePr>
        <p:xfrm>
          <a:off x="827585" y="4581128"/>
          <a:ext cx="7984841" cy="1957341"/>
        </p:xfrm>
        <a:graphic>
          <a:graphicData uri="http://schemas.openxmlformats.org/drawingml/2006/table">
            <a:tbl>
              <a:tblPr/>
              <a:tblGrid>
                <a:gridCol w="1637522">
                  <a:extLst>
                    <a:ext uri="{9D8B030D-6E8A-4147-A177-3AD203B41FA5}">
                      <a16:colId xmlns:a16="http://schemas.microsoft.com/office/drawing/2014/main" val="20000"/>
                    </a:ext>
                  </a:extLst>
                </a:gridCol>
                <a:gridCol w="636812">
                  <a:extLst>
                    <a:ext uri="{9D8B030D-6E8A-4147-A177-3AD203B41FA5}">
                      <a16:colId xmlns:a16="http://schemas.microsoft.com/office/drawing/2014/main" val="3341459151"/>
                    </a:ext>
                  </a:extLst>
                </a:gridCol>
                <a:gridCol w="476657">
                  <a:extLst>
                    <a:ext uri="{9D8B030D-6E8A-4147-A177-3AD203B41FA5}">
                      <a16:colId xmlns:a16="http://schemas.microsoft.com/office/drawing/2014/main" val="2845110355"/>
                    </a:ext>
                  </a:extLst>
                </a:gridCol>
                <a:gridCol w="718729">
                  <a:extLst>
                    <a:ext uri="{9D8B030D-6E8A-4147-A177-3AD203B41FA5}">
                      <a16:colId xmlns:a16="http://schemas.microsoft.com/office/drawing/2014/main" val="3904324056"/>
                    </a:ext>
                  </a:extLst>
                </a:gridCol>
                <a:gridCol w="452572">
                  <a:extLst>
                    <a:ext uri="{9D8B030D-6E8A-4147-A177-3AD203B41FA5}">
                      <a16:colId xmlns:a16="http://schemas.microsoft.com/office/drawing/2014/main" val="3203894599"/>
                    </a:ext>
                  </a:extLst>
                </a:gridCol>
                <a:gridCol w="1659432">
                  <a:extLst>
                    <a:ext uri="{9D8B030D-6E8A-4147-A177-3AD203B41FA5}">
                      <a16:colId xmlns:a16="http://schemas.microsoft.com/office/drawing/2014/main" val="20003"/>
                    </a:ext>
                  </a:extLst>
                </a:gridCol>
                <a:gridCol w="678859">
                  <a:extLst>
                    <a:ext uri="{9D8B030D-6E8A-4147-A177-3AD203B41FA5}">
                      <a16:colId xmlns:a16="http://schemas.microsoft.com/office/drawing/2014/main" val="508371450"/>
                    </a:ext>
                  </a:extLst>
                </a:gridCol>
                <a:gridCol w="528002">
                  <a:extLst>
                    <a:ext uri="{9D8B030D-6E8A-4147-A177-3AD203B41FA5}">
                      <a16:colId xmlns:a16="http://schemas.microsoft.com/office/drawing/2014/main" val="1883833676"/>
                    </a:ext>
                  </a:extLst>
                </a:gridCol>
                <a:gridCol w="754287">
                  <a:extLst>
                    <a:ext uri="{9D8B030D-6E8A-4147-A177-3AD203B41FA5}">
                      <a16:colId xmlns:a16="http://schemas.microsoft.com/office/drawing/2014/main" val="1084255397"/>
                    </a:ext>
                  </a:extLst>
                </a:gridCol>
                <a:gridCol w="441969">
                  <a:extLst>
                    <a:ext uri="{9D8B030D-6E8A-4147-A177-3AD203B41FA5}">
                      <a16:colId xmlns:a16="http://schemas.microsoft.com/office/drawing/2014/main" val="412780301"/>
                    </a:ext>
                  </a:extLst>
                </a:gridCol>
              </a:tblGrid>
              <a:tr h="269488">
                <a:tc gridSpan="10">
                  <a:txBody>
                    <a:bodyPr/>
                    <a:lstStyle/>
                    <a:p>
                      <a:pPr algn="ctr" fontAlgn="ctr"/>
                      <a:r>
                        <a:rPr lang="es-MX" sz="900" b="0" i="0" u="none" strike="noStrike" dirty="0">
                          <a:solidFill>
                            <a:srgbClr val="FFFFFF"/>
                          </a:solidFill>
                          <a:effectLst/>
                          <a:latin typeface="Mestiza" panose="00000500000000000000" pitchFamily="50" charset="0"/>
                        </a:rPr>
                        <a:t>Retos para garantizar el derecho a la vivienda</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651D32"/>
                    </a:solidFill>
                  </a:tcPr>
                </a:tc>
                <a:tc hMerge="1">
                  <a:txBody>
                    <a:bodyPr/>
                    <a:lstStyle/>
                    <a:p>
                      <a:endParaRPr lang="es-MX"/>
                    </a:p>
                  </a:txBody>
                  <a:tcPr/>
                </a:tc>
                <a:tc hMerge="1">
                  <a:txBody>
                    <a:bodyPr/>
                    <a:lstStyle/>
                    <a:p>
                      <a:endParaRPr lang="es-MX"/>
                    </a:p>
                  </a:txBody>
                  <a:tcPr/>
                </a:tc>
                <a:tc hMerge="1">
                  <a:txBody>
                    <a:bodyPr/>
                    <a:lstStyle/>
                    <a:p>
                      <a:endParaRPr lang="es-MX"/>
                    </a:p>
                  </a:txBody>
                  <a:tcPr>
                    <a:lnL w="9525" cap="flat" cmpd="sng" algn="ctr">
                      <a:solidFill>
                        <a:schemeClr val="bg1">
                          <a:lumMod val="85000"/>
                        </a:schemeClr>
                      </a:solidFill>
                      <a:prstDash val="solid"/>
                      <a:round/>
                      <a:headEnd type="none" w="med" len="med"/>
                      <a:tailEnd type="none" w="med" len="med"/>
                    </a:lnL>
                  </a:tcPr>
                </a:tc>
                <a:tc hMerge="1">
                  <a:txBody>
                    <a:bodyPr/>
                    <a:lstStyle/>
                    <a:p>
                      <a:endParaRPr lang="es-MX"/>
                    </a:p>
                  </a:txBody>
                  <a:tcPr/>
                </a:tc>
                <a:tc hMerge="1">
                  <a:txBody>
                    <a:bodyPr/>
                    <a:lstStyle/>
                    <a:p>
                      <a:endParaRPr lang="es-MX"/>
                    </a:p>
                  </a:txBody>
                  <a:tcPr>
                    <a:lnL w="9525" cap="flat" cmpd="sng" algn="ctr">
                      <a:solidFill>
                        <a:schemeClr val="bg1">
                          <a:lumMod val="85000"/>
                        </a:schemeClr>
                      </a:solidFill>
                      <a:prstDash val="solid"/>
                      <a:round/>
                      <a:headEnd type="none" w="med" len="med"/>
                      <a:tailEnd type="none" w="med" len="med"/>
                    </a:lnL>
                  </a:tcPr>
                </a:tc>
                <a:tc hMerge="1">
                  <a:txBody>
                    <a:bodyPr/>
                    <a:lstStyle/>
                    <a:p>
                      <a:endParaRPr lang="es-MX"/>
                    </a:p>
                  </a:txBody>
                  <a:tcPr>
                    <a:lnL w="9525" cap="flat" cmpd="sng" algn="ctr">
                      <a:solidFill>
                        <a:schemeClr val="bg1">
                          <a:lumMod val="85000"/>
                        </a:schemeClr>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MX"/>
                    </a:p>
                  </a:txBody>
                  <a:tcPr>
                    <a:lnL w="9525"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0"/>
                  </a:ext>
                </a:extLst>
              </a:tr>
              <a:tr h="306576">
                <a:tc>
                  <a:txBody>
                    <a:bodyPr/>
                    <a:lstStyle/>
                    <a:p>
                      <a:pPr algn="ctr" fontAlgn="ctr"/>
                      <a:r>
                        <a:rPr lang="es-MX" sz="900" b="0" i="0" u="none" strike="noStrike" dirty="0">
                          <a:solidFill>
                            <a:srgbClr val="FFFFFF"/>
                          </a:solidFill>
                          <a:effectLst/>
                          <a:latin typeface="Mestiza" panose="00000500000000000000" pitchFamily="50" charset="0"/>
                        </a:rPr>
                        <a:t>Indicador</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fontAlgn="ctr"/>
                      <a:r>
                        <a:rPr lang="es-MX" sz="900" b="0" i="0" u="none" strike="noStrike" dirty="0">
                          <a:solidFill>
                            <a:srgbClr val="FFFFFF"/>
                          </a:solidFill>
                          <a:effectLst/>
                          <a:latin typeface="Mestiza" panose="00000500000000000000" pitchFamily="50" charset="0"/>
                        </a:rPr>
                        <a:t>Población (Miles)</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fontAlgn="ctr"/>
                      <a:r>
                        <a:rPr lang="es-MX" sz="900" b="0" i="0" u="none" strike="noStrike" dirty="0">
                          <a:solidFill>
                            <a:srgbClr val="FFFFFF"/>
                          </a:solidFill>
                          <a:effectLst/>
                          <a:latin typeface="Mestiza" panose="00000500000000000000" pitchFamily="50" charset="0"/>
                        </a:rPr>
                        <a:t>%</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fontAlgn="ctr"/>
                      <a:r>
                        <a:rPr lang="es-MX" sz="900" b="0" i="0" u="none" strike="noStrike" dirty="0">
                          <a:solidFill>
                            <a:srgbClr val="FFFFFF"/>
                          </a:solidFill>
                          <a:effectLst/>
                          <a:latin typeface="Mestiza" panose="00000500000000000000" pitchFamily="50" charset="0"/>
                        </a:rPr>
                        <a:t>Viviendas</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fontAlgn="ctr"/>
                      <a:r>
                        <a:rPr lang="es-MX" sz="900" b="0" i="0" u="none" strike="noStrike">
                          <a:solidFill>
                            <a:srgbClr val="FFFFFF"/>
                          </a:solidFill>
                          <a:effectLst/>
                          <a:latin typeface="Mestiza" panose="00000500000000000000" pitchFamily="50" charset="0"/>
                        </a:rPr>
                        <a:t>%</a:t>
                      </a:r>
                      <a:endParaRPr lang="es-MX" sz="900" b="0" i="0" u="none" strike="noStrike" dirty="0">
                        <a:solidFill>
                          <a:srgbClr val="FFFFFF"/>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fontAlgn="ctr"/>
                      <a:r>
                        <a:rPr lang="es-MX" sz="900" b="0" i="0" u="none" strike="noStrike" dirty="0">
                          <a:solidFill>
                            <a:srgbClr val="FFFFFF"/>
                          </a:solidFill>
                          <a:effectLst/>
                          <a:latin typeface="Mestiza" panose="00000500000000000000" pitchFamily="50" charset="0"/>
                        </a:rPr>
                        <a:t>Indicador</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fontAlgn="ctr"/>
                      <a:r>
                        <a:rPr lang="es-MX" sz="900" b="0" i="0" u="none" strike="noStrike">
                          <a:solidFill>
                            <a:srgbClr val="FFFFFF"/>
                          </a:solidFill>
                          <a:effectLst/>
                          <a:latin typeface="Mestiza" panose="00000500000000000000" pitchFamily="50" charset="0"/>
                        </a:rPr>
                        <a:t>Población (Miles)</a:t>
                      </a:r>
                      <a:endParaRPr lang="es-MX" sz="900" b="0" i="0" u="none" strike="noStrike" dirty="0">
                        <a:solidFill>
                          <a:srgbClr val="FFFFFF"/>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fontAlgn="ctr"/>
                      <a:r>
                        <a:rPr lang="es-MX" sz="900" b="0" i="0" u="none" strike="noStrike" dirty="0">
                          <a:solidFill>
                            <a:srgbClr val="FFFFFF"/>
                          </a:solidFill>
                          <a:effectLst/>
                          <a:latin typeface="Mestiza" panose="00000500000000000000" pitchFamily="50" charset="0"/>
                        </a:rPr>
                        <a:t>%</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fontAlgn="ctr"/>
                      <a:r>
                        <a:rPr lang="es-MX" sz="900" b="0" i="0" u="none" strike="noStrike" dirty="0">
                          <a:solidFill>
                            <a:srgbClr val="FFFFFF"/>
                          </a:solidFill>
                          <a:effectLst/>
                          <a:latin typeface="Mestiza" panose="00000500000000000000" pitchFamily="50" charset="0"/>
                        </a:rPr>
                        <a:t>Viviendas</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fontAlgn="ctr"/>
                      <a:r>
                        <a:rPr lang="es-MX" sz="900" b="0" i="0" u="none" strike="noStrike">
                          <a:solidFill>
                            <a:srgbClr val="FFFFFF"/>
                          </a:solidFill>
                          <a:effectLst/>
                          <a:latin typeface="Mestiza" panose="00000500000000000000" pitchFamily="50" charset="0"/>
                        </a:rPr>
                        <a:t>%</a:t>
                      </a:r>
                      <a:endParaRPr lang="es-MX" sz="900" b="0" i="0" u="none" strike="noStrike" dirty="0">
                        <a:solidFill>
                          <a:srgbClr val="FFFFFF"/>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651D32"/>
                    </a:solidFill>
                  </a:tcPr>
                </a:tc>
                <a:extLst>
                  <a:ext uri="{0D108BD9-81ED-4DB2-BD59-A6C34878D82A}">
                    <a16:rowId xmlns:a16="http://schemas.microsoft.com/office/drawing/2014/main" val="10001"/>
                  </a:ext>
                </a:extLst>
              </a:tr>
              <a:tr h="216024">
                <a:tc>
                  <a:txBody>
                    <a:bodyPr/>
                    <a:lstStyle/>
                    <a:p>
                      <a:pPr marL="36000" algn="l" fontAlgn="ctr"/>
                      <a:r>
                        <a:rPr lang="es-MX" sz="900" b="0" i="0" u="none" strike="noStrike" dirty="0">
                          <a:solidFill>
                            <a:srgbClr val="000000"/>
                          </a:solidFill>
                          <a:effectLst/>
                          <a:latin typeface="Mestiza" panose="00000500000000000000" pitchFamily="50" charset="0"/>
                        </a:rPr>
                        <a:t>Servicios básicos en la vivienda</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457.4</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14.9%</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118,244</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13.9%</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0" algn="l" fontAlgn="ctr"/>
                      <a:r>
                        <a:rPr lang="es-MX" sz="900" b="0" i="0" u="none" strike="noStrike" dirty="0">
                          <a:solidFill>
                            <a:srgbClr val="000000"/>
                          </a:solidFill>
                          <a:effectLst/>
                          <a:latin typeface="Mestiza" panose="00000500000000000000" pitchFamily="50" charset="0"/>
                        </a:rPr>
                        <a:t> </a:t>
                      </a:r>
                      <a:r>
                        <a:rPr lang="es-MX" sz="900" b="0" i="0" u="none" strike="noStrike" kern="1200" dirty="0">
                          <a:solidFill>
                            <a:srgbClr val="000000"/>
                          </a:solidFill>
                          <a:effectLst/>
                          <a:latin typeface="Mestiza" panose="00000500000000000000" pitchFamily="50" charset="0"/>
                          <a:ea typeface="+mn-ea"/>
                          <a:cs typeface="+mn-cs"/>
                        </a:rPr>
                        <a:t>Calidad y espacios en la vivienda</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260.7</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8.5%</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50,742</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5.9%</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158993">
                <a:tc gridSpan="5">
                  <a:txBody>
                    <a:bodyPr/>
                    <a:lstStyle/>
                    <a:p>
                      <a:pPr marL="72000" algn="ctr" fontAlgn="ctr"/>
                      <a:r>
                        <a:rPr lang="es-MX" sz="900" b="0" i="1" u="none" strike="noStrike" dirty="0">
                          <a:solidFill>
                            <a:srgbClr val="000000"/>
                          </a:solidFill>
                          <a:effectLst/>
                          <a:latin typeface="Mestiza" panose="00000500000000000000" pitchFamily="50" charset="0"/>
                        </a:rPr>
                        <a:t>Necesidades conjuntas no satisfechas</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tcPr>
                </a:tc>
                <a:tc hMerge="1">
                  <a:txBody>
                    <a:bodyPr/>
                    <a:lstStyle/>
                    <a:p>
                      <a:endParaRPr lang="es-MX"/>
                    </a:p>
                  </a:txBody>
                  <a:tcPr/>
                </a:tc>
                <a:tc gridSpan="5">
                  <a:txBody>
                    <a:bodyPr/>
                    <a:lstStyle/>
                    <a:p>
                      <a:pPr marL="72000" algn="ctr" fontAlgn="ctr"/>
                      <a:r>
                        <a:rPr lang="es-MX" sz="900" b="0" i="1" u="none" strike="noStrike" dirty="0">
                          <a:solidFill>
                            <a:srgbClr val="000000"/>
                          </a:solidFill>
                          <a:effectLst/>
                          <a:latin typeface="Mestiza" panose="00000500000000000000" pitchFamily="50" charset="0"/>
                        </a:rPr>
                        <a:t>Necesidades conjuntas no satisfechas</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endParaRPr lang="es-MX"/>
                    </a:p>
                  </a:txBody>
                  <a:tcP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tcPr>
                </a:tc>
                <a:tc hMerge="1">
                  <a:txBody>
                    <a:bodyPr/>
                    <a:lstStyle/>
                    <a:p>
                      <a:endParaRPr lang="es-MX"/>
                    </a:p>
                  </a:txBody>
                  <a:tcPr/>
                </a:tc>
                <a:tc hMerge="1">
                  <a:txBody>
                    <a:bodyPr/>
                    <a:lstStyle/>
                    <a:p>
                      <a:endParaRPr lang="es-MX"/>
                    </a:p>
                  </a:txBody>
                  <a:tcPr/>
                </a:tc>
                <a:tc hMerge="1">
                  <a:txBody>
                    <a:bodyPr/>
                    <a:lstStyle/>
                    <a:p>
                      <a:endParaRPr lang="es-MX"/>
                    </a:p>
                  </a:txBody>
                  <a:tcP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10003"/>
                  </a:ext>
                </a:extLst>
              </a:tr>
              <a:tr h="167710">
                <a:tc gridSpan="3">
                  <a:txBody>
                    <a:bodyPr/>
                    <a:lstStyle/>
                    <a:p>
                      <a:pPr marL="72000" algn="l" fontAlgn="ctr"/>
                      <a:r>
                        <a:rPr lang="es-MX" sz="900" b="0" i="0" u="none" strike="noStrike" dirty="0">
                          <a:solidFill>
                            <a:srgbClr val="000000"/>
                          </a:solidFill>
                          <a:effectLst/>
                          <a:latin typeface="Mestiza" panose="00000500000000000000" pitchFamily="50" charset="0"/>
                        </a:rPr>
                        <a:t>Agua y drenaje</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15,476</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a:solidFill>
                            <a:srgbClr val="000000"/>
                          </a:solidFill>
                          <a:effectLst/>
                          <a:latin typeface="Mestiza" panose="00000500000000000000" pitchFamily="50" charset="0"/>
                        </a:rPr>
                        <a:t>1.8%</a:t>
                      </a:r>
                      <a:endParaRPr lang="es-MX" sz="90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gridSpan="3">
                  <a:txBody>
                    <a:bodyPr/>
                    <a:lstStyle/>
                    <a:p>
                      <a:pPr marL="72000" algn="l" fontAlgn="ctr"/>
                      <a:r>
                        <a:rPr lang="es-MX" sz="900" b="0" i="0" u="none" strike="noStrike" dirty="0">
                          <a:solidFill>
                            <a:srgbClr val="000000"/>
                          </a:solidFill>
                          <a:effectLst/>
                          <a:latin typeface="Mestiza" panose="00000500000000000000" pitchFamily="50" charset="0"/>
                        </a:rPr>
                        <a:t>Pisos y muros</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3,564</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a:solidFill>
                            <a:srgbClr val="000000"/>
                          </a:solidFill>
                          <a:effectLst/>
                          <a:latin typeface="Mestiza" panose="00000500000000000000" pitchFamily="50" charset="0"/>
                        </a:rPr>
                        <a:t>0.4%</a:t>
                      </a:r>
                      <a:endParaRPr lang="es-MX" sz="90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167710">
                <a:tc gridSpan="3">
                  <a:txBody>
                    <a:bodyPr/>
                    <a:lstStyle/>
                    <a:p>
                      <a:pPr marL="72000" algn="l" fontAlgn="ctr"/>
                      <a:r>
                        <a:rPr lang="es-MX" sz="900" b="0" i="0" u="none" strike="noStrike" dirty="0">
                          <a:solidFill>
                            <a:srgbClr val="000000"/>
                          </a:solidFill>
                          <a:effectLst/>
                          <a:latin typeface="Mestiza" panose="00000500000000000000" pitchFamily="50" charset="0"/>
                        </a:rPr>
                        <a:t>Agua y electricidad</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2,378</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a:solidFill>
                            <a:srgbClr val="000000"/>
                          </a:solidFill>
                          <a:effectLst/>
                          <a:latin typeface="Mestiza" panose="00000500000000000000" pitchFamily="50" charset="0"/>
                        </a:rPr>
                        <a:t>0.3%</a:t>
                      </a:r>
                      <a:endParaRPr lang="es-MX" sz="90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gridSpan="3">
                  <a:txBody>
                    <a:bodyPr/>
                    <a:lstStyle/>
                    <a:p>
                      <a:pPr marL="72000" algn="l" fontAlgn="ctr"/>
                      <a:r>
                        <a:rPr lang="es-MX" sz="900" b="0" i="0" u="none" strike="noStrike" dirty="0">
                          <a:solidFill>
                            <a:srgbClr val="000000"/>
                          </a:solidFill>
                          <a:effectLst/>
                          <a:latin typeface="Mestiza" panose="00000500000000000000" pitchFamily="50" charset="0"/>
                        </a:rPr>
                        <a:t>Pisos y techos</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5,468</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a:solidFill>
                            <a:srgbClr val="000000"/>
                          </a:solidFill>
                          <a:effectLst/>
                          <a:latin typeface="Mestiza" panose="00000500000000000000" pitchFamily="50" charset="0"/>
                        </a:rPr>
                        <a:t>0.6%</a:t>
                      </a:r>
                      <a:endParaRPr lang="es-MX" sz="90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167710">
                <a:tc gridSpan="3">
                  <a:txBody>
                    <a:bodyPr/>
                    <a:lstStyle/>
                    <a:p>
                      <a:pPr marL="72000" algn="l" fontAlgn="ctr"/>
                      <a:r>
                        <a:rPr lang="es-MX" sz="900" b="0" i="0" u="none" strike="noStrike" dirty="0">
                          <a:solidFill>
                            <a:srgbClr val="000000"/>
                          </a:solidFill>
                          <a:effectLst/>
                          <a:latin typeface="Mestiza" panose="00000500000000000000" pitchFamily="50" charset="0"/>
                        </a:rPr>
                        <a:t>Agua y combustible</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a:solidFill>
                            <a:srgbClr val="000000"/>
                          </a:solidFill>
                          <a:effectLst/>
                          <a:latin typeface="Mestiza" panose="00000500000000000000" pitchFamily="50" charset="0"/>
                        </a:rPr>
                        <a:t>14,070</a:t>
                      </a:r>
                      <a:endParaRPr lang="es-MX" sz="90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a:solidFill>
                            <a:srgbClr val="000000"/>
                          </a:solidFill>
                          <a:effectLst/>
                          <a:latin typeface="Mestiza" panose="00000500000000000000" pitchFamily="50" charset="0"/>
                        </a:rPr>
                        <a:t>1.6%</a:t>
                      </a:r>
                      <a:endParaRPr lang="es-MX" sz="90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gridSpan="3">
                  <a:txBody>
                    <a:bodyPr/>
                    <a:lstStyle/>
                    <a:p>
                      <a:pPr marL="72000" algn="l" fontAlgn="ctr"/>
                      <a:r>
                        <a:rPr lang="es-MX" sz="900" b="0" i="0" u="none" strike="noStrike" dirty="0">
                          <a:solidFill>
                            <a:srgbClr val="000000"/>
                          </a:solidFill>
                          <a:effectLst/>
                          <a:latin typeface="Mestiza" panose="00000500000000000000" pitchFamily="50" charset="0"/>
                        </a:rPr>
                        <a:t>Pisos y hacinamiento</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3,531</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a:solidFill>
                            <a:srgbClr val="000000"/>
                          </a:solidFill>
                          <a:effectLst/>
                          <a:latin typeface="Mestiza" panose="00000500000000000000" pitchFamily="50" charset="0"/>
                        </a:rPr>
                        <a:t>0.4%</a:t>
                      </a:r>
                      <a:endParaRPr lang="es-MX" sz="90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167710">
                <a:tc gridSpan="3">
                  <a:txBody>
                    <a:bodyPr/>
                    <a:lstStyle/>
                    <a:p>
                      <a:pPr marL="72000" algn="l" fontAlgn="ctr"/>
                      <a:r>
                        <a:rPr lang="es-MX" sz="900" b="0" i="0" u="none" strike="noStrike" dirty="0">
                          <a:solidFill>
                            <a:srgbClr val="000000"/>
                          </a:solidFill>
                          <a:effectLst/>
                          <a:latin typeface="Mestiza" panose="00000500000000000000" pitchFamily="50" charset="0"/>
                        </a:rPr>
                        <a:t>Drenaje y electricidad</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a:solidFill>
                            <a:srgbClr val="000000"/>
                          </a:solidFill>
                          <a:effectLst/>
                          <a:latin typeface="Mestiza" panose="00000500000000000000" pitchFamily="50" charset="0"/>
                        </a:rPr>
                        <a:t>2,424</a:t>
                      </a:r>
                      <a:endParaRPr lang="es-MX" sz="90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a:solidFill>
                            <a:srgbClr val="000000"/>
                          </a:solidFill>
                          <a:effectLst/>
                          <a:latin typeface="Mestiza" panose="00000500000000000000" pitchFamily="50" charset="0"/>
                        </a:rPr>
                        <a:t>0.3%</a:t>
                      </a:r>
                      <a:endParaRPr lang="es-MX" sz="90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gridSpan="3">
                  <a:txBody>
                    <a:bodyPr/>
                    <a:lstStyle/>
                    <a:p>
                      <a:pPr marL="72000" algn="l" fontAlgn="ctr"/>
                      <a:r>
                        <a:rPr lang="es-MX" sz="900" b="0" i="0" u="none" strike="noStrike" dirty="0">
                          <a:solidFill>
                            <a:srgbClr val="000000"/>
                          </a:solidFill>
                          <a:effectLst/>
                          <a:latin typeface="Mestiza" panose="00000500000000000000" pitchFamily="50" charset="0"/>
                        </a:rPr>
                        <a:t>Muros y techos</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4,755</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a:solidFill>
                            <a:srgbClr val="000000"/>
                          </a:solidFill>
                          <a:effectLst/>
                          <a:latin typeface="Mestiza" panose="00000500000000000000" pitchFamily="50" charset="0"/>
                        </a:rPr>
                        <a:t>0.6%</a:t>
                      </a:r>
                      <a:endParaRPr lang="es-MX" sz="90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167710">
                <a:tc gridSpan="3">
                  <a:txBody>
                    <a:bodyPr/>
                    <a:lstStyle/>
                    <a:p>
                      <a:pPr marL="72000" algn="l" fontAlgn="ctr"/>
                      <a:r>
                        <a:rPr lang="es-MX" sz="900" b="0" i="0" u="none" strike="noStrike" dirty="0">
                          <a:solidFill>
                            <a:srgbClr val="000000"/>
                          </a:solidFill>
                          <a:effectLst/>
                          <a:latin typeface="Mestiza" panose="00000500000000000000" pitchFamily="50" charset="0"/>
                        </a:rPr>
                        <a:t>Drenaje y combustible</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a:solidFill>
                            <a:srgbClr val="000000"/>
                          </a:solidFill>
                          <a:effectLst/>
                          <a:latin typeface="Mestiza" panose="00000500000000000000" pitchFamily="50" charset="0"/>
                        </a:rPr>
                        <a:t>28,372</a:t>
                      </a:r>
                      <a:endParaRPr lang="es-MX" sz="90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3.3%</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gridSpan="3">
                  <a:txBody>
                    <a:bodyPr/>
                    <a:lstStyle/>
                    <a:p>
                      <a:pPr marL="72000" algn="l" fontAlgn="ctr"/>
                      <a:r>
                        <a:rPr lang="es-MX" sz="900" b="0" i="0" u="none" strike="noStrike" dirty="0">
                          <a:solidFill>
                            <a:srgbClr val="000000"/>
                          </a:solidFill>
                          <a:effectLst/>
                          <a:latin typeface="Mestiza" panose="00000500000000000000" pitchFamily="50" charset="0"/>
                        </a:rPr>
                        <a:t>Muros y hacinamiento</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2,612</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0.3%</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93681986"/>
                  </a:ext>
                </a:extLst>
              </a:tr>
              <a:tr h="167710">
                <a:tc gridSpan="3">
                  <a:txBody>
                    <a:bodyPr/>
                    <a:lstStyle/>
                    <a:p>
                      <a:pPr marL="72000" algn="l" fontAlgn="ctr"/>
                      <a:r>
                        <a:rPr lang="es-MX" sz="900" b="0" i="0" u="none" strike="noStrike" dirty="0">
                          <a:solidFill>
                            <a:srgbClr val="000000"/>
                          </a:solidFill>
                          <a:effectLst/>
                          <a:latin typeface="Mestiza" panose="00000500000000000000" pitchFamily="50" charset="0"/>
                        </a:rPr>
                        <a:t>Electricidad y combustible</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2,343</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0.3%</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gridSpan="3">
                  <a:txBody>
                    <a:bodyPr/>
                    <a:lstStyle/>
                    <a:p>
                      <a:pPr marL="72000" algn="l" fontAlgn="ctr"/>
                      <a:r>
                        <a:rPr lang="es-MX" sz="900" b="0" i="0" u="none" strike="noStrike" dirty="0">
                          <a:solidFill>
                            <a:srgbClr val="000000"/>
                          </a:solidFill>
                          <a:effectLst/>
                          <a:latin typeface="Mestiza" panose="00000500000000000000" pitchFamily="50" charset="0"/>
                        </a:rPr>
                        <a:t>Techos y hacinamiento</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hMerge="1">
                  <a:txBody>
                    <a:bodyPr/>
                    <a:lstStyle/>
                    <a:p>
                      <a:pPr marL="0" algn="ctr" fontAlgn="ctr"/>
                      <a:endParaRPr lang="es-MX" sz="850" b="0" i="0" u="none" strike="noStrike" dirty="0">
                        <a:solidFill>
                          <a:srgbClr val="000000"/>
                        </a:solidFill>
                        <a:effectLst/>
                        <a:latin typeface="Mestiza" panose="00000500000000000000" pitchFamily="50" charset="0"/>
                      </a:endParaRP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4,439</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marL="36000" algn="ctr" fontAlgn="ctr"/>
                      <a:r>
                        <a:rPr lang="es-MX" sz="900" b="0" i="0" u="none" strike="noStrike" dirty="0">
                          <a:solidFill>
                            <a:srgbClr val="000000"/>
                          </a:solidFill>
                          <a:effectLst/>
                          <a:latin typeface="Mestiza" panose="00000500000000000000" pitchFamily="50" charset="0"/>
                        </a:rPr>
                        <a:t>0.5%</a:t>
                      </a:r>
                    </a:p>
                  </a:txBody>
                  <a:tcPr marL="9438" marR="9438" marT="9438"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90421232"/>
                  </a:ext>
                </a:extLst>
              </a:tr>
            </a:tbl>
          </a:graphicData>
        </a:graphic>
      </p:graphicFrame>
      <p:graphicFrame>
        <p:nvGraphicFramePr>
          <p:cNvPr id="17" name="16 Tabla">
            <a:extLst>
              <a:ext uri="{FF2B5EF4-FFF2-40B4-BE49-F238E27FC236}">
                <a16:creationId xmlns:a16="http://schemas.microsoft.com/office/drawing/2014/main" id="{18EC7106-6823-4DA0-AC62-022D1A00B6AF}"/>
              </a:ext>
            </a:extLst>
          </p:cNvPr>
          <p:cNvGraphicFramePr>
            <a:graphicFrameLocks noGrp="1"/>
          </p:cNvGraphicFramePr>
          <p:nvPr>
            <p:extLst>
              <p:ext uri="{D42A27DB-BD31-4B8C-83A1-F6EECF244321}">
                <p14:modId xmlns:p14="http://schemas.microsoft.com/office/powerpoint/2010/main" val="661730455"/>
              </p:ext>
            </p:extLst>
          </p:nvPr>
        </p:nvGraphicFramePr>
        <p:xfrm>
          <a:off x="4567637" y="1803816"/>
          <a:ext cx="4244789" cy="185024"/>
        </p:xfrm>
        <a:graphic>
          <a:graphicData uri="http://schemas.openxmlformats.org/drawingml/2006/table">
            <a:tbl>
              <a:tblPr/>
              <a:tblGrid>
                <a:gridCol w="4244789">
                  <a:extLst>
                    <a:ext uri="{9D8B030D-6E8A-4147-A177-3AD203B41FA5}">
                      <a16:colId xmlns:a16="http://schemas.microsoft.com/office/drawing/2014/main" val="20000"/>
                    </a:ext>
                  </a:extLst>
                </a:gridCol>
              </a:tblGrid>
              <a:tr h="185024">
                <a:tc>
                  <a:txBody>
                    <a:bodyPr/>
                    <a:lstStyle/>
                    <a:p>
                      <a:pPr algn="ctr" fontAlgn="ctr"/>
                      <a:r>
                        <a:rPr lang="es-MX" sz="900" b="1" i="0" u="none" strike="noStrike" dirty="0">
                          <a:solidFill>
                            <a:sysClr val="windowText" lastClr="000000"/>
                          </a:solidFill>
                          <a:effectLst>
                            <a:outerShdw blurRad="38100" dist="38100" dir="2700000" algn="tl">
                              <a:srgbClr val="000000">
                                <a:alpha val="43137"/>
                              </a:srgbClr>
                            </a:outerShdw>
                          </a:effectLst>
                          <a:latin typeface="Mestiza" panose="00000500000000000000" pitchFamily="50" charset="0"/>
                        </a:rPr>
                        <a:t>Indicadores de carencias sociales en la entidad</a:t>
                      </a:r>
                    </a:p>
                  </a:txBody>
                  <a:tcPr marL="9438" marR="9438" marT="94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Imagen 9">
            <a:extLst>
              <a:ext uri="{FF2B5EF4-FFF2-40B4-BE49-F238E27FC236}">
                <a16:creationId xmlns:a16="http://schemas.microsoft.com/office/drawing/2014/main" id="{7A7601A5-0667-4DA6-A98D-51ADF96002BF}"/>
              </a:ext>
            </a:extLst>
          </p:cNvPr>
          <p:cNvPicPr>
            <a:picLocks noChangeAspect="1"/>
          </p:cNvPicPr>
          <p:nvPr/>
        </p:nvPicPr>
        <p:blipFill rotWithShape="1">
          <a:blip r:embed="rId3"/>
          <a:srcRect l="1765" t="4389" r="3960" b="3727"/>
          <a:stretch/>
        </p:blipFill>
        <p:spPr>
          <a:xfrm>
            <a:off x="4350338" y="2113971"/>
            <a:ext cx="2669934" cy="2179125"/>
          </a:xfrm>
          <a:prstGeom prst="rect">
            <a:avLst/>
          </a:prstGeom>
        </p:spPr>
      </p:pic>
    </p:spTree>
    <p:extLst>
      <p:ext uri="{BB962C8B-B14F-4D97-AF65-F5344CB8AC3E}">
        <p14:creationId xmlns:p14="http://schemas.microsoft.com/office/powerpoint/2010/main" val="301004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heurón"/>
          <p:cNvSpPr/>
          <p:nvPr/>
        </p:nvSpPr>
        <p:spPr>
          <a:xfrm>
            <a:off x="698486" y="1200629"/>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lumMod val="85000"/>
                    <a:lumOff val="15000"/>
                  </a:schemeClr>
                </a:solidFill>
                <a:effectLst>
                  <a:outerShdw blurRad="38100" dist="38100" dir="2700000" algn="tl">
                    <a:srgbClr val="000000">
                      <a:alpha val="43137"/>
                    </a:srgbClr>
                  </a:outerShdw>
                </a:effectLst>
                <a:latin typeface="Mestiza" panose="00000500000000000000" pitchFamily="50" charset="0"/>
              </a:rPr>
              <a:t>Análisis de Servicios y Gestión</a:t>
            </a:r>
          </a:p>
        </p:txBody>
      </p:sp>
      <p:sp>
        <p:nvSpPr>
          <p:cNvPr id="13" name="12 Pentágono"/>
          <p:cNvSpPr/>
          <p:nvPr/>
        </p:nvSpPr>
        <p:spPr>
          <a:xfrm rot="5400000">
            <a:off x="-2340812" y="3807076"/>
            <a:ext cx="532861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4" name="13 Elipse"/>
          <p:cNvSpPr/>
          <p:nvPr/>
        </p:nvSpPr>
        <p:spPr>
          <a:xfrm>
            <a:off x="35496" y="105280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5</a:t>
            </a:r>
          </a:p>
        </p:txBody>
      </p:sp>
      <p:sp>
        <p:nvSpPr>
          <p:cNvPr id="16" name="15 CuadroTexto"/>
          <p:cNvSpPr txBox="1"/>
          <p:nvPr/>
        </p:nvSpPr>
        <p:spPr>
          <a:xfrm rot="16200000">
            <a:off x="-444501" y="3621818"/>
            <a:ext cx="1535998"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Servicios y Gestión</a:t>
            </a:r>
          </a:p>
        </p:txBody>
      </p:sp>
      <p:graphicFrame>
        <p:nvGraphicFramePr>
          <p:cNvPr id="11" name="Tabla 5">
            <a:extLst>
              <a:ext uri="{FF2B5EF4-FFF2-40B4-BE49-F238E27FC236}">
                <a16:creationId xmlns:a16="http://schemas.microsoft.com/office/drawing/2014/main" id="{ADF0BB45-EF98-41FF-92B4-886579FA5154}"/>
              </a:ext>
            </a:extLst>
          </p:cNvPr>
          <p:cNvGraphicFramePr>
            <a:graphicFrameLocks noGrp="1"/>
          </p:cNvGraphicFramePr>
          <p:nvPr>
            <p:extLst>
              <p:ext uri="{D42A27DB-BD31-4B8C-83A1-F6EECF244321}">
                <p14:modId xmlns:p14="http://schemas.microsoft.com/office/powerpoint/2010/main" val="2093289570"/>
              </p:ext>
            </p:extLst>
          </p:nvPr>
        </p:nvGraphicFramePr>
        <p:xfrm>
          <a:off x="755576" y="1628800"/>
          <a:ext cx="8203428" cy="951659"/>
        </p:xfrm>
        <a:graphic>
          <a:graphicData uri="http://schemas.openxmlformats.org/drawingml/2006/table">
            <a:tbl>
              <a:tblPr firstRow="1" bandRow="1">
                <a:tableStyleId>{5940675A-B579-460E-94D1-54222C63F5DA}</a:tableStyleId>
              </a:tblPr>
              <a:tblGrid>
                <a:gridCol w="4032448">
                  <a:extLst>
                    <a:ext uri="{9D8B030D-6E8A-4147-A177-3AD203B41FA5}">
                      <a16:colId xmlns:a16="http://schemas.microsoft.com/office/drawing/2014/main" val="1581971449"/>
                    </a:ext>
                  </a:extLst>
                </a:gridCol>
                <a:gridCol w="4170980">
                  <a:extLst>
                    <a:ext uri="{9D8B030D-6E8A-4147-A177-3AD203B41FA5}">
                      <a16:colId xmlns:a16="http://schemas.microsoft.com/office/drawing/2014/main" val="3245752193"/>
                    </a:ext>
                  </a:extLst>
                </a:gridCol>
              </a:tblGrid>
              <a:tr h="641351">
                <a:tc gridSpan="2">
                  <a:txBody>
                    <a:bodyPr/>
                    <a:lstStyle/>
                    <a:p>
                      <a:pPr algn="just">
                        <a:lnSpc>
                          <a:spcPct val="120000"/>
                        </a:lnSpc>
                      </a:pPr>
                      <a:r>
                        <a:rPr lang="es-MX" sz="1050" b="0" baseline="0" dirty="0">
                          <a:solidFill>
                            <a:schemeClr val="tx1"/>
                          </a:solidFill>
                          <a:latin typeface="Montserrat Light" pitchFamily="50" charset="0"/>
                        </a:rPr>
                        <a:t>Durante el ejercicio 2021, el FISE realizó un total de </a:t>
                      </a:r>
                      <a:r>
                        <a:rPr lang="es-MX" sz="1050" b="1" baseline="0" dirty="0">
                          <a:solidFill>
                            <a:schemeClr val="tx1"/>
                          </a:solidFill>
                          <a:latin typeface="Montserrat Light" pitchFamily="50" charset="0"/>
                        </a:rPr>
                        <a:t>18</a:t>
                      </a:r>
                      <a:r>
                        <a:rPr lang="es-MX" sz="1050" b="0" baseline="0" dirty="0">
                          <a:solidFill>
                            <a:schemeClr val="tx1"/>
                          </a:solidFill>
                          <a:latin typeface="Montserrat Light" pitchFamily="50" charset="0"/>
                        </a:rPr>
                        <a:t> proyectos, de los cuales </a:t>
                      </a:r>
                      <a:r>
                        <a:rPr lang="es-MX" sz="1050" b="1" baseline="0" dirty="0">
                          <a:solidFill>
                            <a:schemeClr val="tx1"/>
                          </a:solidFill>
                          <a:latin typeface="Montserrat Light" pitchFamily="50" charset="0"/>
                        </a:rPr>
                        <a:t>17</a:t>
                      </a:r>
                      <a:r>
                        <a:rPr lang="es-MX" sz="1050" b="0" baseline="0" dirty="0">
                          <a:solidFill>
                            <a:schemeClr val="tx1"/>
                          </a:solidFill>
                          <a:latin typeface="Montserrat Light" pitchFamily="50" charset="0"/>
                        </a:rPr>
                        <a:t> fueron obras de servicios básicos, los anteriores, se dividen en </a:t>
                      </a:r>
                      <a:r>
                        <a:rPr lang="es-MX" sz="1050" b="1" baseline="0" dirty="0">
                          <a:solidFill>
                            <a:schemeClr val="tx1"/>
                          </a:solidFill>
                          <a:latin typeface="Montserrat Light" pitchFamily="50" charset="0"/>
                        </a:rPr>
                        <a:t>10</a:t>
                      </a:r>
                      <a:r>
                        <a:rPr lang="es-MX" sz="1050" b="0" baseline="0" dirty="0">
                          <a:solidFill>
                            <a:schemeClr val="tx1"/>
                          </a:solidFill>
                          <a:latin typeface="Montserrat Light" pitchFamily="50" charset="0"/>
                        </a:rPr>
                        <a:t> proyectos de agua potable, </a:t>
                      </a:r>
                      <a:r>
                        <a:rPr lang="es-MX" sz="1050" b="1" baseline="0" dirty="0">
                          <a:solidFill>
                            <a:schemeClr val="tx1"/>
                          </a:solidFill>
                          <a:latin typeface="Montserrat Light" pitchFamily="50" charset="0"/>
                        </a:rPr>
                        <a:t>6</a:t>
                      </a:r>
                      <a:r>
                        <a:rPr lang="es-MX" sz="1050" b="0" baseline="0" dirty="0">
                          <a:solidFill>
                            <a:schemeClr val="tx1"/>
                          </a:solidFill>
                          <a:latin typeface="Montserrat Light" pitchFamily="50" charset="0"/>
                        </a:rPr>
                        <a:t> proyectos de alcantarillado, </a:t>
                      </a:r>
                      <a:r>
                        <a:rPr lang="es-MX" sz="1050" b="1" baseline="0" dirty="0">
                          <a:solidFill>
                            <a:schemeClr val="tx1"/>
                          </a:solidFill>
                          <a:latin typeface="Montserrat Light" pitchFamily="50" charset="0"/>
                        </a:rPr>
                        <a:t>1</a:t>
                      </a:r>
                      <a:r>
                        <a:rPr lang="es-MX" sz="1050" b="0" baseline="0" dirty="0">
                          <a:solidFill>
                            <a:schemeClr val="tx1"/>
                          </a:solidFill>
                          <a:latin typeface="Montserrat Light" pitchFamily="50" charset="0"/>
                        </a:rPr>
                        <a:t> proyecto en drenaje y letrinas y </a:t>
                      </a:r>
                      <a:r>
                        <a:rPr lang="es-MX" sz="1050" b="1" baseline="0" dirty="0">
                          <a:solidFill>
                            <a:schemeClr val="tx1"/>
                          </a:solidFill>
                          <a:latin typeface="Montserrat Light" pitchFamily="50" charset="0"/>
                        </a:rPr>
                        <a:t>1</a:t>
                      </a:r>
                      <a:r>
                        <a:rPr lang="es-MX" sz="1050" b="0" baseline="0" dirty="0">
                          <a:solidFill>
                            <a:schemeClr val="tx1"/>
                          </a:solidFill>
                          <a:latin typeface="Montserrat Light" pitchFamily="50" charset="0"/>
                        </a:rPr>
                        <a:t> proyecto corresponde a urbanización.</a:t>
                      </a:r>
                      <a:endParaRPr lang="es-MX" sz="1050" b="1" baseline="0" dirty="0">
                        <a:solidFill>
                          <a:schemeClr val="bg1"/>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s-MX" sz="1000" dirty="0">
                        <a:latin typeface="Mestiza"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09594"/>
                  </a:ext>
                </a:extLst>
              </a:tr>
              <a:tr h="310308">
                <a:tc>
                  <a:txBody>
                    <a:bodyPr/>
                    <a:lstStyle/>
                    <a:p>
                      <a:pPr algn="ctr"/>
                      <a:r>
                        <a:rPr lang="es-MX" sz="1050" b="1" kern="1200" dirty="0">
                          <a:solidFill>
                            <a:schemeClr val="bg1"/>
                          </a:solidFill>
                          <a:latin typeface="Mestiza" panose="00000500000000000000" pitchFamily="50" charset="0"/>
                          <a:ea typeface="+mn-ea"/>
                          <a:cs typeface="+mn-cs"/>
                        </a:rPr>
                        <a:t>Indicador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63666A"/>
                    </a:solidFill>
                  </a:tcPr>
                </a:tc>
                <a:tc>
                  <a:txBody>
                    <a:bodyPr/>
                    <a:lstStyle/>
                    <a:p>
                      <a:pPr algn="ctr"/>
                      <a:r>
                        <a:rPr lang="es-MX" sz="1050" b="1" kern="1200" dirty="0">
                          <a:solidFill>
                            <a:schemeClr val="bg1"/>
                          </a:solidFill>
                          <a:latin typeface="Mestiza" panose="00000500000000000000" pitchFamily="50" charset="0"/>
                          <a:ea typeface="+mn-ea"/>
                          <a:cs typeface="+mn-cs"/>
                        </a:rPr>
                        <a:t>Presupuesto del Ejercicio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63666A"/>
                    </a:solidFill>
                  </a:tcPr>
                </a:tc>
                <a:extLst>
                  <a:ext uri="{0D108BD9-81ED-4DB2-BD59-A6C34878D82A}">
                    <a16:rowId xmlns:a16="http://schemas.microsoft.com/office/drawing/2014/main" val="85183079"/>
                  </a:ext>
                </a:extLst>
              </a:tr>
            </a:tbl>
          </a:graphicData>
        </a:graphic>
      </p:graphicFrame>
      <p:graphicFrame>
        <p:nvGraphicFramePr>
          <p:cNvPr id="10" name="Tabla 12">
            <a:extLst>
              <a:ext uri="{FF2B5EF4-FFF2-40B4-BE49-F238E27FC236}">
                <a16:creationId xmlns:a16="http://schemas.microsoft.com/office/drawing/2014/main" id="{839E4C08-5FD6-4EF0-BA5C-FD784FF7A194}"/>
              </a:ext>
            </a:extLst>
          </p:cNvPr>
          <p:cNvGraphicFramePr>
            <a:graphicFrameLocks noGrp="1"/>
          </p:cNvGraphicFramePr>
          <p:nvPr>
            <p:extLst>
              <p:ext uri="{D42A27DB-BD31-4B8C-83A1-F6EECF244321}">
                <p14:modId xmlns:p14="http://schemas.microsoft.com/office/powerpoint/2010/main" val="3315549591"/>
              </p:ext>
            </p:extLst>
          </p:nvPr>
        </p:nvGraphicFramePr>
        <p:xfrm>
          <a:off x="5004048" y="2852936"/>
          <a:ext cx="3744416" cy="586606"/>
        </p:xfrm>
        <a:graphic>
          <a:graphicData uri="http://schemas.openxmlformats.org/drawingml/2006/table">
            <a:tbl>
              <a:tblPr firstRow="1" bandRow="1">
                <a:tableStyleId>{2D5ABB26-0587-4C30-8999-92F81FD0307C}</a:tableStyleId>
              </a:tblPr>
              <a:tblGrid>
                <a:gridCol w="1904101">
                  <a:extLst>
                    <a:ext uri="{9D8B030D-6E8A-4147-A177-3AD203B41FA5}">
                      <a16:colId xmlns:a16="http://schemas.microsoft.com/office/drawing/2014/main" val="2774132514"/>
                    </a:ext>
                  </a:extLst>
                </a:gridCol>
                <a:gridCol w="1840315">
                  <a:extLst>
                    <a:ext uri="{9D8B030D-6E8A-4147-A177-3AD203B41FA5}">
                      <a16:colId xmlns:a16="http://schemas.microsoft.com/office/drawing/2014/main" val="1447380531"/>
                    </a:ext>
                  </a:extLst>
                </a:gridCol>
              </a:tblGrid>
              <a:tr h="293303">
                <a:tc>
                  <a:txBody>
                    <a:bodyPr/>
                    <a:lstStyle/>
                    <a:p>
                      <a:pPr algn="l"/>
                      <a:r>
                        <a:rPr lang="es-MX" sz="1000" b="1" dirty="0">
                          <a:solidFill>
                            <a:schemeClr val="bg1"/>
                          </a:solidFill>
                          <a:effectLst/>
                          <a:latin typeface="Mestiza" panose="00000500000000000000" pitchFamily="50" charset="0"/>
                        </a:rPr>
                        <a:t>Presupuesto asignado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MX" sz="1000" b="1" dirty="0">
                          <a:solidFill>
                            <a:schemeClr val="tx1"/>
                          </a:solidFill>
                          <a:effectLst/>
                          <a:latin typeface="Montserrat Light" pitchFamily="50" charset="0"/>
                        </a:rPr>
                        <a:t>$ 131,402,630.00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99154114"/>
                  </a:ext>
                </a:extLst>
              </a:tr>
              <a:tr h="293303">
                <a:tc>
                  <a:txBody>
                    <a:bodyPr/>
                    <a:lstStyle/>
                    <a:p>
                      <a:pPr algn="l"/>
                      <a:r>
                        <a:rPr lang="es-MX" sz="1000" b="1" dirty="0">
                          <a:solidFill>
                            <a:schemeClr val="bg1"/>
                          </a:solidFill>
                          <a:effectLst/>
                          <a:latin typeface="Mestiza" panose="00000500000000000000" pitchFamily="50" charset="0"/>
                        </a:rPr>
                        <a:t>Recursos planeados</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r>
                        <a:rPr lang="es-MX" sz="1000" b="1" dirty="0">
                          <a:solidFill>
                            <a:schemeClr val="tx1"/>
                          </a:solidFill>
                          <a:effectLst/>
                          <a:latin typeface="Montserrat Light" pitchFamily="50" charset="0"/>
                        </a:rPr>
                        <a:t>$ 131,402,630.00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13956520"/>
                  </a:ext>
                </a:extLst>
              </a:tr>
            </a:tbl>
          </a:graphicData>
        </a:graphic>
      </p:graphicFrame>
      <p:graphicFrame>
        <p:nvGraphicFramePr>
          <p:cNvPr id="12" name="10 Tabla">
            <a:extLst>
              <a:ext uri="{FF2B5EF4-FFF2-40B4-BE49-F238E27FC236}">
                <a16:creationId xmlns:a16="http://schemas.microsoft.com/office/drawing/2014/main" id="{30EDD640-DB2D-4404-A038-E39159BF0EC9}"/>
              </a:ext>
            </a:extLst>
          </p:cNvPr>
          <p:cNvGraphicFramePr>
            <a:graphicFrameLocks noGrp="1"/>
          </p:cNvGraphicFramePr>
          <p:nvPr>
            <p:extLst>
              <p:ext uri="{D42A27DB-BD31-4B8C-83A1-F6EECF244321}">
                <p14:modId xmlns:p14="http://schemas.microsoft.com/office/powerpoint/2010/main" val="3554074809"/>
              </p:ext>
            </p:extLst>
          </p:nvPr>
        </p:nvGraphicFramePr>
        <p:xfrm>
          <a:off x="4932040" y="3645024"/>
          <a:ext cx="3888432" cy="2508738"/>
        </p:xfrm>
        <a:graphic>
          <a:graphicData uri="http://schemas.openxmlformats.org/drawingml/2006/table">
            <a:tbl>
              <a:tblPr/>
              <a:tblGrid>
                <a:gridCol w="1409508">
                  <a:extLst>
                    <a:ext uri="{9D8B030D-6E8A-4147-A177-3AD203B41FA5}">
                      <a16:colId xmlns:a16="http://schemas.microsoft.com/office/drawing/2014/main" val="20000"/>
                    </a:ext>
                  </a:extLst>
                </a:gridCol>
                <a:gridCol w="809838">
                  <a:extLst>
                    <a:ext uri="{9D8B030D-6E8A-4147-A177-3AD203B41FA5}">
                      <a16:colId xmlns:a16="http://schemas.microsoft.com/office/drawing/2014/main" val="20001"/>
                    </a:ext>
                  </a:extLst>
                </a:gridCol>
                <a:gridCol w="1079784">
                  <a:extLst>
                    <a:ext uri="{9D8B030D-6E8A-4147-A177-3AD203B41FA5}">
                      <a16:colId xmlns:a16="http://schemas.microsoft.com/office/drawing/2014/main" val="20002"/>
                    </a:ext>
                  </a:extLst>
                </a:gridCol>
                <a:gridCol w="589302">
                  <a:extLst>
                    <a:ext uri="{9D8B030D-6E8A-4147-A177-3AD203B41FA5}">
                      <a16:colId xmlns:a16="http://schemas.microsoft.com/office/drawing/2014/main" val="20003"/>
                    </a:ext>
                  </a:extLst>
                </a:gridCol>
              </a:tblGrid>
              <a:tr h="362616">
                <a:tc gridSpan="4">
                  <a:txBody>
                    <a:bodyPr/>
                    <a:lstStyle/>
                    <a:p>
                      <a:pPr algn="ctr" fontAlgn="b"/>
                      <a:r>
                        <a:rPr lang="es-MX" sz="1000" b="1" i="0" u="none" strike="noStrike" dirty="0">
                          <a:solidFill>
                            <a:srgbClr val="000000"/>
                          </a:solidFill>
                          <a:effectLst/>
                          <a:latin typeface="Mestiza" panose="00000500000000000000" pitchFamily="50" charset="0"/>
                        </a:rPr>
                        <a:t>Inversiones realizadas con recursos del FISE</a:t>
                      </a:r>
                    </a:p>
                  </a:txBody>
                  <a:tcPr marL="9525" marR="9525" marT="9525"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70655">
                <a:tc>
                  <a:txBody>
                    <a:bodyPr/>
                    <a:lstStyle/>
                    <a:p>
                      <a:pPr algn="ctr" fontAlgn="ctr"/>
                      <a:r>
                        <a:rPr lang="es-MX" sz="1000" b="0" i="0" u="none" strike="noStrike" dirty="0">
                          <a:solidFill>
                            <a:srgbClr val="FFFFFF"/>
                          </a:solidFill>
                          <a:effectLst/>
                          <a:latin typeface="Mestiza" panose="00000500000000000000" pitchFamily="50" charset="0"/>
                        </a:rPr>
                        <a:t>Focalización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51D32"/>
                    </a:solidFill>
                  </a:tcPr>
                </a:tc>
                <a:tc>
                  <a:txBody>
                    <a:bodyPr/>
                    <a:lstStyle/>
                    <a:p>
                      <a:pPr algn="ctr" fontAlgn="ctr"/>
                      <a:r>
                        <a:rPr lang="es-MX" sz="1000" b="0" i="0" u="none" strike="noStrike" dirty="0">
                          <a:solidFill>
                            <a:srgbClr val="FFFFFF"/>
                          </a:solidFill>
                          <a:effectLst/>
                          <a:latin typeface="Mestiza" panose="00000500000000000000" pitchFamily="50" charset="0"/>
                        </a:rPr>
                        <a:t>Proyectos</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51D32"/>
                    </a:solidFill>
                  </a:tcPr>
                </a:tc>
                <a:tc>
                  <a:txBody>
                    <a:bodyPr/>
                    <a:lstStyle/>
                    <a:p>
                      <a:pPr algn="ctr" fontAlgn="ctr"/>
                      <a:r>
                        <a:rPr lang="es-MX" sz="1000" b="0" i="0" u="none" strike="noStrike" dirty="0">
                          <a:solidFill>
                            <a:srgbClr val="FFFFFF"/>
                          </a:solidFill>
                          <a:effectLst/>
                          <a:latin typeface="Mestiza" panose="00000500000000000000" pitchFamily="50" charset="0"/>
                        </a:rPr>
                        <a:t>Monto ($)</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51D32"/>
                    </a:solidFill>
                  </a:tcPr>
                </a:tc>
                <a:tc>
                  <a:txBody>
                    <a:bodyPr/>
                    <a:lstStyle/>
                    <a:p>
                      <a:pPr algn="ctr" fontAlgn="ctr"/>
                      <a:r>
                        <a:rPr lang="es-MX" sz="1000" b="0" i="0" u="none" strike="noStrike" dirty="0">
                          <a:solidFill>
                            <a:srgbClr val="FFFFFF"/>
                          </a:solidFill>
                          <a:effectLst/>
                          <a:latin typeface="Mestiza" panose="00000500000000000000" pitchFamily="50" charset="0"/>
                        </a:rPr>
                        <a:t>%</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51D32"/>
                    </a:solidFill>
                  </a:tcPr>
                </a:tc>
                <a:extLst>
                  <a:ext uri="{0D108BD9-81ED-4DB2-BD59-A6C34878D82A}">
                    <a16:rowId xmlns:a16="http://schemas.microsoft.com/office/drawing/2014/main" val="10001"/>
                  </a:ext>
                </a:extLst>
              </a:tr>
              <a:tr h="332350">
                <a:tc>
                  <a:txBody>
                    <a:bodyPr/>
                    <a:lstStyle/>
                    <a:p>
                      <a:pPr algn="l" fontAlgn="ctr"/>
                      <a:r>
                        <a:rPr lang="es-MX" sz="1000" b="0" i="0" u="none" strike="noStrike" dirty="0">
                          <a:solidFill>
                            <a:srgbClr val="000000"/>
                          </a:solidFill>
                          <a:effectLst/>
                          <a:latin typeface="Mestiza" panose="00000500000000000000" pitchFamily="50" charset="0"/>
                        </a:rPr>
                        <a:t>ZAP urbana</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Mestiza" panose="00000500000000000000" pitchFamily="50" charset="0"/>
                        </a:rPr>
                        <a:t>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dirty="0">
                          <a:solidFill>
                            <a:srgbClr val="000000"/>
                          </a:solidFill>
                          <a:effectLst/>
                          <a:latin typeface="Mestiza" panose="00000500000000000000" pitchFamily="50" charset="0"/>
                        </a:rPr>
                        <a:t>$ 67,329,972.06</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dirty="0">
                          <a:solidFill>
                            <a:srgbClr val="000000"/>
                          </a:solidFill>
                          <a:effectLst/>
                          <a:latin typeface="Mestiza" panose="00000500000000000000" pitchFamily="50" charset="0"/>
                        </a:rPr>
                        <a:t>51.25%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2"/>
                  </a:ext>
                </a:extLst>
              </a:tr>
              <a:tr h="332350">
                <a:tc>
                  <a:txBody>
                    <a:bodyPr/>
                    <a:lstStyle/>
                    <a:p>
                      <a:pPr algn="l" fontAlgn="ctr"/>
                      <a:r>
                        <a:rPr lang="es-MX" sz="1000" b="0" i="0" u="none" strike="noStrike">
                          <a:solidFill>
                            <a:srgbClr val="000000"/>
                          </a:solidFill>
                          <a:effectLst/>
                          <a:latin typeface="Mestiza" panose="00000500000000000000" pitchFamily="50" charset="0"/>
                        </a:rPr>
                        <a:t>ZAP rural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Mestiza" panose="00000500000000000000" pitchFamily="50" charset="0"/>
                        </a:rPr>
                        <a:t>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dirty="0">
                          <a:solidFill>
                            <a:srgbClr val="000000"/>
                          </a:solidFill>
                          <a:effectLst/>
                          <a:latin typeface="Mestiza" panose="00000500000000000000" pitchFamily="50" charset="0"/>
                        </a:rPr>
                        <a:t>$ 12,660,952.95</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dirty="0">
                          <a:solidFill>
                            <a:srgbClr val="000000"/>
                          </a:solidFill>
                          <a:effectLst/>
                          <a:latin typeface="Mestiza" panose="00000500000000000000" pitchFamily="50" charset="0"/>
                        </a:rPr>
                        <a:t>9.64%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3"/>
                  </a:ext>
                </a:extLst>
              </a:tr>
              <a:tr h="332350">
                <a:tc>
                  <a:txBody>
                    <a:bodyPr/>
                    <a:lstStyle/>
                    <a:p>
                      <a:pPr algn="l" fontAlgn="ctr"/>
                      <a:r>
                        <a:rPr lang="es-MX" sz="1000" b="0" i="0" u="none" strike="noStrike">
                          <a:solidFill>
                            <a:srgbClr val="000000"/>
                          </a:solidFill>
                          <a:effectLst/>
                          <a:latin typeface="Mestiza" panose="00000500000000000000" pitchFamily="50" charset="0"/>
                        </a:rPr>
                        <a:t>Pobreza extrema</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Mestiza" panose="00000500000000000000" pitchFamily="50" charset="0"/>
                        </a:rPr>
                        <a:t>10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dirty="0">
                          <a:solidFill>
                            <a:srgbClr val="000000"/>
                          </a:solidFill>
                          <a:effectLst/>
                          <a:latin typeface="Mestiza" panose="00000500000000000000" pitchFamily="50" charset="0"/>
                        </a:rPr>
                        <a:t>$ 47,449,972.48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dirty="0">
                          <a:solidFill>
                            <a:srgbClr val="000000"/>
                          </a:solidFill>
                          <a:effectLst/>
                          <a:latin typeface="Mestiza" panose="00000500000000000000" pitchFamily="50" charset="0"/>
                        </a:rPr>
                        <a:t>36.12%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4"/>
                  </a:ext>
                </a:extLst>
              </a:tr>
              <a:tr h="280188">
                <a:tc>
                  <a:txBody>
                    <a:bodyPr/>
                    <a:lstStyle/>
                    <a:p>
                      <a:pPr algn="ctr" fontAlgn="ctr"/>
                      <a:r>
                        <a:rPr lang="es-MX" sz="1000" b="0" i="0" u="none" strike="noStrike" dirty="0">
                          <a:solidFill>
                            <a:srgbClr val="FFFFFF"/>
                          </a:solidFill>
                          <a:effectLst/>
                          <a:latin typeface="Mestiza" panose="00000500000000000000" pitchFamily="50" charset="0"/>
                        </a:rPr>
                        <a:t>Subtotal de inversiones</a:t>
                      </a:r>
                    </a:p>
                  </a:txBody>
                  <a:tcPr marL="9525" marR="9525" marT="9525" marB="0" anchor="ctr">
                    <a:lnL w="635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51D32"/>
                    </a:solidFill>
                  </a:tcPr>
                </a:tc>
                <a:tc>
                  <a:txBody>
                    <a:bodyPr/>
                    <a:lstStyle/>
                    <a:p>
                      <a:pPr algn="ctr" fontAlgn="ctr"/>
                      <a:r>
                        <a:rPr lang="es-MX" sz="1000" b="0" i="0" u="none" strike="noStrike" dirty="0">
                          <a:solidFill>
                            <a:srgbClr val="FFFFFF"/>
                          </a:solidFill>
                          <a:effectLst/>
                          <a:latin typeface="Mestiza" panose="00000500000000000000" pitchFamily="50" charset="0"/>
                        </a:rPr>
                        <a:t>18</a:t>
                      </a:r>
                    </a:p>
                  </a:txBody>
                  <a:tcPr marL="9525" marR="9525" marT="9525" marB="0" anchor="ctr">
                    <a:lnL w="1270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51D32"/>
                    </a:solidFill>
                  </a:tcPr>
                </a:tc>
                <a:tc>
                  <a:txBody>
                    <a:bodyPr/>
                    <a:lstStyle/>
                    <a:p>
                      <a:pPr algn="ctr" fontAlgn="ctr"/>
                      <a:r>
                        <a:rPr lang="es-MX" sz="1000" b="0" i="0" u="none" strike="noStrike" dirty="0">
                          <a:solidFill>
                            <a:srgbClr val="FFFFFF"/>
                          </a:solidFill>
                          <a:effectLst/>
                          <a:latin typeface="Mestiza" panose="00000500000000000000" pitchFamily="50" charset="0"/>
                        </a:rPr>
                        <a:t>$ 127,440,897.49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51D32"/>
                    </a:solidFill>
                  </a:tcPr>
                </a:tc>
                <a:tc>
                  <a:txBody>
                    <a:bodyPr/>
                    <a:lstStyle/>
                    <a:p>
                      <a:pPr algn="ctr" fontAlgn="ctr"/>
                      <a:r>
                        <a:rPr lang="es-MX" sz="1000" b="0" i="0" u="none" strike="noStrike" dirty="0">
                          <a:solidFill>
                            <a:srgbClr val="FFFFFF"/>
                          </a:solidFill>
                          <a:effectLst/>
                          <a:latin typeface="Mestiza" panose="00000500000000000000" pitchFamily="50" charset="0"/>
                        </a:rPr>
                        <a:t>97.00%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51D32"/>
                    </a:solidFill>
                  </a:tcPr>
                </a:tc>
                <a:extLst>
                  <a:ext uri="{0D108BD9-81ED-4DB2-BD59-A6C34878D82A}">
                    <a16:rowId xmlns:a16="http://schemas.microsoft.com/office/drawing/2014/main" val="10005"/>
                  </a:ext>
                </a:extLst>
              </a:tr>
              <a:tr h="332350">
                <a:tc gridSpan="2">
                  <a:txBody>
                    <a:bodyPr/>
                    <a:lstStyle/>
                    <a:p>
                      <a:pPr algn="l" fontAlgn="ctr"/>
                      <a:r>
                        <a:rPr lang="es-MX" sz="1000" b="0" i="0" u="none" strike="noStrike" dirty="0">
                          <a:solidFill>
                            <a:srgbClr val="000000"/>
                          </a:solidFill>
                          <a:effectLst/>
                          <a:latin typeface="Mestiza" panose="00000500000000000000" pitchFamily="50" charset="0"/>
                        </a:rPr>
                        <a:t>Gastos indirectos</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hMerge="1">
                  <a:txBody>
                    <a:bodyPr/>
                    <a:lstStyle/>
                    <a:p>
                      <a:pPr algn="l" fontAlgn="ctr"/>
                      <a:endParaRPr lang="es-MX" sz="1000" b="0" i="0" u="none" strike="noStrike">
                        <a:solidFill>
                          <a:srgbClr val="000000"/>
                        </a:solidFill>
                        <a:effectLst/>
                        <a:latin typeface="Montserrat Light" pitchFamily="50" charset="0"/>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dirty="0">
                          <a:solidFill>
                            <a:srgbClr val="000000"/>
                          </a:solidFill>
                          <a:effectLst/>
                          <a:latin typeface="Mestiza" panose="00000500000000000000" pitchFamily="50" charset="0"/>
                        </a:rPr>
                        <a:t>$ 3,942,078.90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dirty="0">
                          <a:solidFill>
                            <a:srgbClr val="000000"/>
                          </a:solidFill>
                          <a:effectLst/>
                          <a:latin typeface="Mestiza" panose="00000500000000000000" pitchFamily="50" charset="0"/>
                        </a:rPr>
                        <a:t>3.00%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6"/>
                  </a:ext>
                </a:extLst>
              </a:tr>
              <a:tr h="265879">
                <a:tc gridSpan="2">
                  <a:txBody>
                    <a:bodyPr/>
                    <a:lstStyle/>
                    <a:p>
                      <a:pPr algn="ctr" fontAlgn="ctr"/>
                      <a:r>
                        <a:rPr lang="es-MX" sz="1000" b="0" i="0" u="none" strike="noStrike" dirty="0">
                          <a:solidFill>
                            <a:srgbClr val="FFFFFF"/>
                          </a:solidFill>
                          <a:effectLst/>
                          <a:latin typeface="Mestiza" panose="00000500000000000000" pitchFamily="50" charset="0"/>
                        </a:rPr>
                        <a:t>Total reportado FISE</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51D32"/>
                    </a:solidFill>
                  </a:tcPr>
                </a:tc>
                <a:tc hMerge="1">
                  <a:txBody>
                    <a:bodyPr/>
                    <a:lstStyle/>
                    <a:p>
                      <a:pPr algn="ctr" fontAlgn="ctr"/>
                      <a:endParaRPr lang="es-MX" sz="1000" b="0" i="0" u="none" strike="noStrike" dirty="0">
                        <a:solidFill>
                          <a:srgbClr val="FFFFFF"/>
                        </a:solidFill>
                        <a:effectLst/>
                        <a:latin typeface="Montserrat Light" pitchFamily="50" charset="0"/>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1000" b="0" i="0" u="none" strike="noStrike" dirty="0">
                          <a:solidFill>
                            <a:srgbClr val="FFFFFF"/>
                          </a:solidFill>
                          <a:effectLst/>
                          <a:latin typeface="Mestiza" panose="00000500000000000000" pitchFamily="50" charset="0"/>
                        </a:rPr>
                        <a:t>$ 131,382,976.39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51D32"/>
                    </a:solidFill>
                  </a:tcPr>
                </a:tc>
                <a:tc>
                  <a:txBody>
                    <a:bodyPr/>
                    <a:lstStyle/>
                    <a:p>
                      <a:pPr algn="ctr" fontAlgn="ctr"/>
                      <a:r>
                        <a:rPr lang="es-MX" sz="1000" b="0" i="0" u="none" strike="noStrike" dirty="0">
                          <a:solidFill>
                            <a:srgbClr val="FFFFFF"/>
                          </a:solidFill>
                          <a:effectLst/>
                          <a:latin typeface="Mestiza" panose="00000500000000000000" pitchFamily="50" charset="0"/>
                        </a:rPr>
                        <a:t>100.00%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651D32"/>
                    </a:solidFill>
                  </a:tcPr>
                </a:tc>
                <a:extLst>
                  <a:ext uri="{0D108BD9-81ED-4DB2-BD59-A6C34878D82A}">
                    <a16:rowId xmlns:a16="http://schemas.microsoft.com/office/drawing/2014/main" val="10007"/>
                  </a:ext>
                </a:extLst>
              </a:tr>
            </a:tbl>
          </a:graphicData>
        </a:graphic>
      </p:graphicFrame>
      <p:pic>
        <p:nvPicPr>
          <p:cNvPr id="2" name="Imagen 1">
            <a:extLst>
              <a:ext uri="{FF2B5EF4-FFF2-40B4-BE49-F238E27FC236}">
                <a16:creationId xmlns:a16="http://schemas.microsoft.com/office/drawing/2014/main" id="{3B06FBC4-F4EB-4E46-B421-8788328E973D}"/>
              </a:ext>
            </a:extLst>
          </p:cNvPr>
          <p:cNvPicPr>
            <a:picLocks noChangeAspect="1"/>
          </p:cNvPicPr>
          <p:nvPr/>
        </p:nvPicPr>
        <p:blipFill rotWithShape="1">
          <a:blip r:embed="rId3"/>
          <a:srcRect l="3767" r="5284" b="2655"/>
          <a:stretch/>
        </p:blipFill>
        <p:spPr>
          <a:xfrm>
            <a:off x="793384" y="3007494"/>
            <a:ext cx="3922632" cy="2642564"/>
          </a:xfrm>
          <a:prstGeom prst="rect">
            <a:avLst/>
          </a:prstGeom>
        </p:spPr>
      </p:pic>
      <p:sp>
        <p:nvSpPr>
          <p:cNvPr id="19" name="Marcador de número de diapositiva 1">
            <a:extLst>
              <a:ext uri="{FF2B5EF4-FFF2-40B4-BE49-F238E27FC236}">
                <a16:creationId xmlns:a16="http://schemas.microsoft.com/office/drawing/2014/main" id="{1A6D7968-9420-43DC-9C34-CA17D286E78E}"/>
              </a:ext>
            </a:extLst>
          </p:cNvPr>
          <p:cNvSpPr>
            <a:spLocks noGrp="1"/>
          </p:cNvSpPr>
          <p:nvPr>
            <p:ph type="sldNum" sz="quarter" idx="4"/>
          </p:nvPr>
        </p:nvSpPr>
        <p:spPr>
          <a:xfrm>
            <a:off x="8316416" y="6741368"/>
            <a:ext cx="828000" cy="143992"/>
          </a:xfrm>
        </p:spPr>
        <p:txBody>
          <a:bodyPr/>
          <a:lstStyle/>
          <a:p>
            <a:fld id="{34762513-7D76-44F4-A4EB-02F5BA9AE113}" type="slidenum">
              <a:rPr lang="es-MX" sz="900" smtClean="0"/>
              <a:t>5</a:t>
            </a:fld>
            <a:endParaRPr lang="es-MX" sz="900" dirty="0"/>
          </a:p>
        </p:txBody>
      </p:sp>
      <p:sp>
        <p:nvSpPr>
          <p:cNvPr id="17" name="28 Marcador de título">
            <a:extLst>
              <a:ext uri="{FF2B5EF4-FFF2-40B4-BE49-F238E27FC236}">
                <a16:creationId xmlns:a16="http://schemas.microsoft.com/office/drawing/2014/main" id="{66A635DF-584D-45D6-8800-237076A82F54}"/>
              </a:ext>
            </a:extLst>
          </p:cNvPr>
          <p:cNvSpPr txBox="1">
            <a:spLocks/>
          </p:cNvSpPr>
          <p:nvPr/>
        </p:nvSpPr>
        <p:spPr>
          <a:xfrm>
            <a:off x="3563888" y="581925"/>
            <a:ext cx="4233852" cy="276999"/>
          </a:xfrm>
          <a:prstGeom prst="rect">
            <a:avLst/>
          </a:prstGeom>
          <a:solidFill>
            <a:schemeClr val="bg1"/>
          </a:solidFill>
          <a:ln w="9525" cap="flat" cmpd="sng" algn="ctr">
            <a:solidFill>
              <a:schemeClr val="bg1">
                <a:lumMod val="75000"/>
              </a:schemeClr>
            </a:solidFill>
            <a:prstDash val="solid"/>
          </a:ln>
        </p:spPr>
        <p:style>
          <a:lnRef idx="1">
            <a:schemeClr val="accent2"/>
          </a:lnRef>
          <a:fillRef idx="2">
            <a:schemeClr val="accent2"/>
          </a:fillRef>
          <a:effectRef idx="1">
            <a:schemeClr val="accent2"/>
          </a:effectRef>
          <a:fontRef idx="none"/>
        </p:style>
        <p:txBody>
          <a:bodyPr wrap="none" rtlCol="0">
            <a:spAutoFit/>
          </a:bodyPr>
          <a:lstStyle>
            <a:lvl1pPr algn="ctr" defTabSz="914400" rtl="0" eaLnBrk="1" latinLnBrk="0" hangingPunct="1">
              <a:spcBef>
                <a:spcPct val="0"/>
              </a:spcBef>
              <a:buNone/>
              <a:defRPr lang="es-MX" sz="1200" b="1" kern="1200" dirty="0">
                <a:solidFill>
                  <a:schemeClr val="tx1"/>
                </a:solidFill>
                <a:effectLst>
                  <a:outerShdw blurRad="38100" dist="38100" dir="2700000" algn="tl">
                    <a:srgbClr val="000000">
                      <a:alpha val="43137"/>
                    </a:srgbClr>
                  </a:outerShdw>
                </a:effectLst>
                <a:latin typeface="Mestiza" panose="00000500000000000000" pitchFamily="50" charset="0"/>
                <a:ea typeface="+mn-ea"/>
                <a:cs typeface="Times New Roman" pitchFamily="18" charset="0"/>
              </a:defRPr>
            </a:lvl1pPr>
            <a:lvl2pPr>
              <a:defRPr/>
            </a:lvl2pPr>
            <a:lvl3pPr>
              <a:defRPr/>
            </a:lvl3pPr>
            <a:lvl4pPr>
              <a:defRPr/>
            </a:lvl4pPr>
            <a:lvl5pPr>
              <a:defRPr/>
            </a:lvl5pPr>
            <a:lvl6pPr>
              <a:defRPr/>
            </a:lvl6pPr>
            <a:lvl7pPr>
              <a:defRPr/>
            </a:lvl7pPr>
            <a:lvl8pPr>
              <a:defRPr/>
            </a:lvl8pPr>
            <a:lvl9pPr>
              <a:defRPr/>
            </a:lvl9pPr>
          </a:lstStyle>
          <a:p>
            <a:r>
              <a:rPr lang="es-MX" dirty="0"/>
              <a:t>Fondo de Infraestructura Social para las Entidades (FISE)</a:t>
            </a:r>
          </a:p>
        </p:txBody>
      </p:sp>
    </p:spTree>
    <p:extLst>
      <p:ext uri="{BB962C8B-B14F-4D97-AF65-F5344CB8AC3E}">
        <p14:creationId xmlns:p14="http://schemas.microsoft.com/office/powerpoint/2010/main" val="97740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Pentágono"/>
          <p:cNvSpPr/>
          <p:nvPr/>
        </p:nvSpPr>
        <p:spPr>
          <a:xfrm rot="5400000">
            <a:off x="-2340800" y="3807064"/>
            <a:ext cx="5328592"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1" name="10 Elipse"/>
          <p:cNvSpPr/>
          <p:nvPr/>
        </p:nvSpPr>
        <p:spPr>
          <a:xfrm>
            <a:off x="35496" y="105280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6</a:t>
            </a:r>
          </a:p>
        </p:txBody>
      </p:sp>
      <p:sp>
        <p:nvSpPr>
          <p:cNvPr id="12" name="11 CuadroTexto"/>
          <p:cNvSpPr txBox="1"/>
          <p:nvPr/>
        </p:nvSpPr>
        <p:spPr>
          <a:xfrm rot="16200000">
            <a:off x="-539666" y="3505597"/>
            <a:ext cx="1726336"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Análisis FODA</a:t>
            </a:r>
          </a:p>
        </p:txBody>
      </p:sp>
      <p:graphicFrame>
        <p:nvGraphicFramePr>
          <p:cNvPr id="8" name="7 Tabla"/>
          <p:cNvGraphicFramePr>
            <a:graphicFrameLocks noGrp="1"/>
          </p:cNvGraphicFramePr>
          <p:nvPr>
            <p:extLst>
              <p:ext uri="{D42A27DB-BD31-4B8C-83A1-F6EECF244321}">
                <p14:modId xmlns:p14="http://schemas.microsoft.com/office/powerpoint/2010/main" val="1567073206"/>
              </p:ext>
            </p:extLst>
          </p:nvPr>
        </p:nvGraphicFramePr>
        <p:xfrm>
          <a:off x="755577" y="1337071"/>
          <a:ext cx="8208912" cy="5044257"/>
        </p:xfrm>
        <a:graphic>
          <a:graphicData uri="http://schemas.openxmlformats.org/drawingml/2006/table">
            <a:tbl>
              <a:tblPr firstRow="1" bandRow="1">
                <a:effectLst/>
                <a:tableStyleId>{5C22544A-7EE6-4342-B048-85BDC9FD1C3A}</a:tableStyleId>
              </a:tblPr>
              <a:tblGrid>
                <a:gridCol w="4128102">
                  <a:extLst>
                    <a:ext uri="{9D8B030D-6E8A-4147-A177-3AD203B41FA5}">
                      <a16:colId xmlns:a16="http://schemas.microsoft.com/office/drawing/2014/main" val="20000"/>
                    </a:ext>
                  </a:extLst>
                </a:gridCol>
                <a:gridCol w="4080810">
                  <a:extLst>
                    <a:ext uri="{9D8B030D-6E8A-4147-A177-3AD203B41FA5}">
                      <a16:colId xmlns:a16="http://schemas.microsoft.com/office/drawing/2014/main" val="20001"/>
                    </a:ext>
                  </a:extLst>
                </a:gridCol>
              </a:tblGrid>
              <a:tr h="255565">
                <a:tc>
                  <a:txBody>
                    <a:bodyPr/>
                    <a:lstStyle/>
                    <a:p>
                      <a:pPr algn="ctr"/>
                      <a:r>
                        <a:rPr lang="es-MX" sz="1000" b="1" dirty="0">
                          <a:solidFill>
                            <a:schemeClr val="bg1"/>
                          </a:solidFill>
                          <a:effectLst>
                            <a:outerShdw blurRad="38100" dist="38100" dir="2700000" algn="tl">
                              <a:srgbClr val="000000">
                                <a:alpha val="43137"/>
                              </a:srgbClr>
                            </a:outerShdw>
                          </a:effectLst>
                          <a:latin typeface="Mestiza" panose="00000500000000000000" pitchFamily="50" charset="0"/>
                        </a:rPr>
                        <a:t>Fortalezas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3666A"/>
                    </a:solidFill>
                  </a:tcPr>
                </a:tc>
                <a:tc>
                  <a:txBody>
                    <a:bodyPr/>
                    <a:lstStyle/>
                    <a:p>
                      <a:pPr algn="ctr"/>
                      <a:r>
                        <a:rPr lang="es-MX" sz="1000" b="1" dirty="0">
                          <a:solidFill>
                            <a:schemeClr val="bg1"/>
                          </a:solidFill>
                          <a:effectLst>
                            <a:outerShdw blurRad="38100" dist="38100" dir="2700000" algn="tl">
                              <a:srgbClr val="000000">
                                <a:alpha val="43137"/>
                              </a:srgbClr>
                            </a:outerShdw>
                          </a:effectLst>
                          <a:latin typeface="Mestiza" panose="00000500000000000000" pitchFamily="50" charset="0"/>
                        </a:rPr>
                        <a:t>Debilidades</a:t>
                      </a:r>
                      <a:endParaRPr lang="es-MX" sz="1000" b="1" baseline="0" dirty="0">
                        <a:solidFill>
                          <a:schemeClr val="bg1"/>
                        </a:solidFill>
                        <a:effectLst>
                          <a:outerShdw blurRad="38100" dist="38100" dir="2700000" algn="tl">
                            <a:srgbClr val="000000">
                              <a:alpha val="43137"/>
                            </a:srgbClr>
                          </a:outerShdw>
                        </a:effectLst>
                        <a:latin typeface="Mestiza" panose="00000500000000000000"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3666A"/>
                    </a:solidFill>
                  </a:tcPr>
                </a:tc>
                <a:extLst>
                  <a:ext uri="{0D108BD9-81ED-4DB2-BD59-A6C34878D82A}">
                    <a16:rowId xmlns:a16="http://schemas.microsoft.com/office/drawing/2014/main" val="10000"/>
                  </a:ext>
                </a:extLst>
              </a:tr>
              <a:tr h="2145355">
                <a:tc>
                  <a:txBody>
                    <a:bodyPr/>
                    <a:lstStyle/>
                    <a:p>
                      <a:pPr marL="171450" indent="-171450" algn="just">
                        <a:lnSpc>
                          <a:spcPct val="150000"/>
                        </a:lnSpc>
                        <a:buFont typeface="Arial" pitchFamily="34" charset="0"/>
                        <a:buChar char="•"/>
                      </a:pPr>
                      <a:r>
                        <a:rPr lang="es-MX" sz="1000" b="0" dirty="0">
                          <a:solidFill>
                            <a:schemeClr val="tx1"/>
                          </a:solidFill>
                          <a:latin typeface="Mestiza" panose="00000500000000000000" pitchFamily="50" charset="0"/>
                        </a:rPr>
                        <a:t>El programa cuenta con reglas de operación.</a:t>
                      </a:r>
                    </a:p>
                    <a:p>
                      <a:pPr marL="171450" indent="-171450" algn="just">
                        <a:lnSpc>
                          <a:spcPct val="150000"/>
                        </a:lnSpc>
                        <a:buFont typeface="Arial" pitchFamily="34" charset="0"/>
                        <a:buChar char="•"/>
                      </a:pPr>
                      <a:r>
                        <a:rPr lang="es-MX" sz="1000" b="0" dirty="0">
                          <a:solidFill>
                            <a:schemeClr val="tx1"/>
                          </a:solidFill>
                          <a:latin typeface="Mestiza" panose="00000500000000000000" pitchFamily="50" charset="0"/>
                        </a:rPr>
                        <a:t>Existe una matriz de indicadores estatal.</a:t>
                      </a:r>
                    </a:p>
                    <a:p>
                      <a:pPr marL="171450" indent="-171450" algn="just">
                        <a:lnSpc>
                          <a:spcPct val="150000"/>
                        </a:lnSpc>
                        <a:buFont typeface="Arial" pitchFamily="34" charset="0"/>
                        <a:buChar char="•"/>
                      </a:pPr>
                      <a:r>
                        <a:rPr lang="es-MX" sz="1000" b="0" dirty="0">
                          <a:solidFill>
                            <a:schemeClr val="tx1"/>
                          </a:solidFill>
                          <a:latin typeface="Mestiza" panose="00000500000000000000" pitchFamily="50" charset="0"/>
                        </a:rPr>
                        <a:t>El recurso se entregó en tiempo y forma.</a:t>
                      </a:r>
                    </a:p>
                    <a:p>
                      <a:pPr marL="171450" indent="-171450" algn="just">
                        <a:lnSpc>
                          <a:spcPct val="150000"/>
                        </a:lnSpc>
                        <a:buFont typeface="Arial" pitchFamily="34" charset="0"/>
                        <a:buChar char="•"/>
                      </a:pPr>
                      <a:r>
                        <a:rPr lang="es-MX" sz="1000" b="0" dirty="0">
                          <a:solidFill>
                            <a:schemeClr val="tx1"/>
                          </a:solidFill>
                          <a:latin typeface="Mestiza" panose="00000500000000000000" pitchFamily="50" charset="0"/>
                        </a:rPr>
                        <a:t>El recurso se mezcló con otros fondos para mejorar el impacto.</a:t>
                      </a:r>
                    </a:p>
                    <a:p>
                      <a:pPr marL="171450" indent="-171450" algn="just">
                        <a:lnSpc>
                          <a:spcPct val="150000"/>
                        </a:lnSpc>
                        <a:buFont typeface="Arial" pitchFamily="34" charset="0"/>
                        <a:buChar char="•"/>
                      </a:pPr>
                      <a:r>
                        <a:rPr lang="es-MX" sz="1000" b="0" dirty="0">
                          <a:solidFill>
                            <a:schemeClr val="tx1"/>
                          </a:solidFill>
                          <a:latin typeface="Mestiza" panose="00000500000000000000" pitchFamily="50" charset="0"/>
                        </a:rPr>
                        <a:t>El fondo está perfectamente alineado al plan estatal, plan nacional y los objetivos de la ONU.</a:t>
                      </a:r>
                    </a:p>
                    <a:p>
                      <a:pPr marL="171450" indent="-171450" algn="just">
                        <a:lnSpc>
                          <a:spcPct val="150000"/>
                        </a:lnSpc>
                        <a:buFont typeface="Arial" pitchFamily="34" charset="0"/>
                        <a:buChar char="•"/>
                      </a:pPr>
                      <a:r>
                        <a:rPr lang="es-MX" sz="1000" b="0" dirty="0">
                          <a:solidFill>
                            <a:schemeClr val="tx1"/>
                          </a:solidFill>
                          <a:latin typeface="Mestiza" panose="00000500000000000000" pitchFamily="50" charset="0"/>
                        </a:rPr>
                        <a:t>El presupuesto asignado es 100% ejecutado.</a:t>
                      </a:r>
                    </a:p>
                    <a:p>
                      <a:pPr marL="171450" indent="-171450" algn="just">
                        <a:lnSpc>
                          <a:spcPct val="150000"/>
                        </a:lnSpc>
                        <a:buFont typeface="Arial" pitchFamily="34" charset="0"/>
                        <a:buChar char="•"/>
                      </a:pPr>
                      <a:r>
                        <a:rPr lang="es-MX" sz="1000" b="0" dirty="0">
                          <a:solidFill>
                            <a:schemeClr val="tx1"/>
                          </a:solidFill>
                          <a:latin typeface="Mestiza" panose="00000500000000000000" pitchFamily="50" charset="0"/>
                        </a:rPr>
                        <a:t>El personal tiene experiencia sobre el funcionamiento del Fondo.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defTabSz="914400" rtl="0" eaLnBrk="1" latinLnBrk="0" hangingPunct="1">
                        <a:lnSpc>
                          <a:spcPct val="150000"/>
                        </a:lnSpc>
                        <a:buFont typeface="Arial" pitchFamily="34" charset="0"/>
                        <a:buChar char="•"/>
                      </a:pPr>
                      <a:r>
                        <a:rPr lang="es-MX" sz="1000" b="0" kern="1200" dirty="0">
                          <a:solidFill>
                            <a:schemeClr val="tx1"/>
                          </a:solidFill>
                          <a:latin typeface="Mestiza" panose="00000500000000000000" pitchFamily="50" charset="0"/>
                          <a:ea typeface="+mn-ea"/>
                          <a:cs typeface="+mn-cs"/>
                        </a:rPr>
                        <a:t>A la fecha, el programa no se tiene evaluaciones de impacto.</a:t>
                      </a:r>
                      <a:endParaRPr lang="es-ES" sz="1000" b="0" kern="1200" dirty="0">
                        <a:solidFill>
                          <a:schemeClr val="tx1"/>
                        </a:solidFill>
                        <a:latin typeface="Mestiza" panose="00000500000000000000" pitchFamily="50"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5565">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estiza" panose="00000500000000000000" pitchFamily="50" charset="0"/>
                          <a:ea typeface="+mn-ea"/>
                          <a:cs typeface="+mn-cs"/>
                        </a:rPr>
                        <a:t>Oportunidades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3666A"/>
                    </a:solidFill>
                  </a:tcPr>
                </a:tc>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estiza" panose="00000500000000000000" pitchFamily="50" charset="0"/>
                          <a:ea typeface="+mn-ea"/>
                          <a:cs typeface="+mn-cs"/>
                        </a:rPr>
                        <a:t>Amenazas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3666A"/>
                    </a:solidFill>
                  </a:tcPr>
                </a:tc>
                <a:extLst>
                  <a:ext uri="{0D108BD9-81ED-4DB2-BD59-A6C34878D82A}">
                    <a16:rowId xmlns:a16="http://schemas.microsoft.com/office/drawing/2014/main" val="10002"/>
                  </a:ext>
                </a:extLst>
              </a:tr>
              <a:tr h="2387772">
                <a:tc>
                  <a:txBody>
                    <a:bodyPr/>
                    <a:lstStyle/>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000" b="0" kern="1200" dirty="0">
                          <a:solidFill>
                            <a:schemeClr val="tx1"/>
                          </a:solidFill>
                          <a:latin typeface="Mestiza" panose="00000500000000000000" pitchFamily="50" charset="0"/>
                          <a:ea typeface="+mn-ea"/>
                          <a:cs typeface="+mn-cs"/>
                        </a:rPr>
                        <a:t>Al tener bien definidas la población potencial y objetivo, la planeación de los recursos del fondo están bien dirigidos.</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000" b="0" kern="1200" dirty="0">
                          <a:solidFill>
                            <a:schemeClr val="tx1"/>
                          </a:solidFill>
                          <a:latin typeface="Mestiza" panose="00000500000000000000" pitchFamily="50" charset="0"/>
                          <a:ea typeface="+mn-ea"/>
                          <a:cs typeface="+mn-cs"/>
                        </a:rPr>
                        <a:t>Al permitir la mezcla de recursos, se puede tener una mejor cobertura que con los recursos asignados.</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000" b="0" kern="1200" dirty="0">
                          <a:solidFill>
                            <a:schemeClr val="tx1"/>
                          </a:solidFill>
                          <a:latin typeface="Mestiza" panose="00000500000000000000" pitchFamily="50" charset="0"/>
                          <a:ea typeface="+mn-ea"/>
                          <a:cs typeface="+mn-cs"/>
                        </a:rPr>
                        <a:t>Al contar con un padrón de beneficiarios es evita que se apoye a una localidad más de una vez con la misma obra.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a:lnSpc>
                          <a:spcPct val="150000"/>
                        </a:lnSpc>
                        <a:buFont typeface="Arial" pitchFamily="34" charset="0"/>
                        <a:buChar char="•"/>
                      </a:pPr>
                      <a:r>
                        <a:rPr lang="es-MX" sz="1000" b="0" dirty="0">
                          <a:solidFill>
                            <a:schemeClr val="tx1"/>
                          </a:solidFill>
                          <a:latin typeface="Mestiza" panose="00000500000000000000" pitchFamily="50" charset="0"/>
                        </a:rPr>
                        <a:t>El desplazamiento de la población ocasiona que localidades apoyadas queden abandonadas.</a:t>
                      </a:r>
                    </a:p>
                    <a:p>
                      <a:pPr marL="171450" indent="-171450" algn="just">
                        <a:lnSpc>
                          <a:spcPct val="150000"/>
                        </a:lnSpc>
                        <a:buFont typeface="Arial" pitchFamily="34" charset="0"/>
                        <a:buChar char="•"/>
                      </a:pPr>
                      <a:r>
                        <a:rPr lang="es-MX" sz="1000" b="0" dirty="0">
                          <a:solidFill>
                            <a:schemeClr val="tx1"/>
                          </a:solidFill>
                          <a:latin typeface="Mestiza" panose="00000500000000000000" pitchFamily="50" charset="0"/>
                        </a:rPr>
                        <a:t>Dado que las estimaciones de carencia social del CONEVAL se basan en los censos del INEGI y se llevan a cabo cada 10 años, se propicia que la información de las zonas ZAP no sea precisa.</a:t>
                      </a:r>
                    </a:p>
                    <a:p>
                      <a:pPr marL="171450" indent="-171450" algn="just">
                        <a:lnSpc>
                          <a:spcPct val="150000"/>
                        </a:lnSpc>
                        <a:buFont typeface="Arial" pitchFamily="34" charset="0"/>
                        <a:buChar char="•"/>
                      </a:pPr>
                      <a:r>
                        <a:rPr lang="es-MX" sz="1000" b="0" dirty="0">
                          <a:solidFill>
                            <a:schemeClr val="tx1"/>
                          </a:solidFill>
                          <a:latin typeface="Mestiza" panose="00000500000000000000" pitchFamily="50" charset="0"/>
                        </a:rPr>
                        <a:t>En cada cambio de gobierno, el personal que opera el programa es reemplazado lo que genera que se pierda el </a:t>
                      </a:r>
                      <a:r>
                        <a:rPr lang="es-MX" sz="1000" b="0" dirty="0" err="1">
                          <a:solidFill>
                            <a:schemeClr val="tx1"/>
                          </a:solidFill>
                          <a:latin typeface="Mestiza" panose="00000500000000000000" pitchFamily="50" charset="0"/>
                        </a:rPr>
                        <a:t>know</a:t>
                      </a:r>
                      <a:r>
                        <a:rPr lang="es-MX" sz="1000" b="0" dirty="0">
                          <a:solidFill>
                            <a:schemeClr val="tx1"/>
                          </a:solidFill>
                          <a:latin typeface="Mestiza" panose="00000500000000000000" pitchFamily="50" charset="0"/>
                        </a:rPr>
                        <a:t> </a:t>
                      </a:r>
                      <a:r>
                        <a:rPr lang="es-MX" sz="1000" b="0" dirty="0" err="1">
                          <a:solidFill>
                            <a:schemeClr val="tx1"/>
                          </a:solidFill>
                          <a:latin typeface="Mestiza" panose="00000500000000000000" pitchFamily="50" charset="0"/>
                        </a:rPr>
                        <a:t>how</a:t>
                      </a:r>
                      <a:r>
                        <a:rPr lang="es-MX" sz="1000" b="0" dirty="0">
                          <a:solidFill>
                            <a:schemeClr val="tx1"/>
                          </a:solidFill>
                          <a:latin typeface="Mestiza" panose="00000500000000000000" pitchFamily="50" charset="0"/>
                        </a:rPr>
                        <a:t>.</a:t>
                      </a:r>
                    </a:p>
                    <a:p>
                      <a:pPr marL="171450" indent="-171450" algn="just">
                        <a:lnSpc>
                          <a:spcPct val="150000"/>
                        </a:lnSpc>
                        <a:buFont typeface="Arial" pitchFamily="34" charset="0"/>
                        <a:buChar char="•"/>
                      </a:pPr>
                      <a:r>
                        <a:rPr lang="es-MX" sz="1000" b="0" dirty="0">
                          <a:solidFill>
                            <a:schemeClr val="tx1"/>
                          </a:solidFill>
                          <a:latin typeface="Mestiza" panose="00000500000000000000" pitchFamily="50" charset="0"/>
                        </a:rPr>
                        <a:t>La falta de cumplimiento de convenios firmados con municipios o con instancias federales.</a:t>
                      </a:r>
                      <a:endParaRPr lang="es-ES" sz="1000" b="0" dirty="0">
                        <a:solidFill>
                          <a:schemeClr val="tx1"/>
                        </a:solidFill>
                        <a:latin typeface="Mestiza"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0" name="Marcador de número de diapositiva 1">
            <a:extLst>
              <a:ext uri="{FF2B5EF4-FFF2-40B4-BE49-F238E27FC236}">
                <a16:creationId xmlns:a16="http://schemas.microsoft.com/office/drawing/2014/main" id="{251FCF8D-98C8-44A2-9047-6A7F91482DDD}"/>
              </a:ext>
            </a:extLst>
          </p:cNvPr>
          <p:cNvSpPr>
            <a:spLocks noGrp="1"/>
          </p:cNvSpPr>
          <p:nvPr>
            <p:ph type="sldNum" sz="quarter" idx="4"/>
          </p:nvPr>
        </p:nvSpPr>
        <p:spPr>
          <a:xfrm>
            <a:off x="8316416" y="6741368"/>
            <a:ext cx="828000" cy="143992"/>
          </a:xfrm>
        </p:spPr>
        <p:txBody>
          <a:bodyPr/>
          <a:lstStyle/>
          <a:p>
            <a:fld id="{34762513-7D76-44F4-A4EB-02F5BA9AE113}" type="slidenum">
              <a:rPr lang="es-MX" sz="900" smtClean="0"/>
              <a:t>6</a:t>
            </a:fld>
            <a:endParaRPr lang="es-MX" sz="900" dirty="0"/>
          </a:p>
        </p:txBody>
      </p:sp>
      <p:sp>
        <p:nvSpPr>
          <p:cNvPr id="13" name="28 Marcador de título">
            <a:extLst>
              <a:ext uri="{FF2B5EF4-FFF2-40B4-BE49-F238E27FC236}">
                <a16:creationId xmlns:a16="http://schemas.microsoft.com/office/drawing/2014/main" id="{8F1971A5-74F9-4BBA-A7D3-896F71825502}"/>
              </a:ext>
            </a:extLst>
          </p:cNvPr>
          <p:cNvSpPr txBox="1">
            <a:spLocks/>
          </p:cNvSpPr>
          <p:nvPr/>
        </p:nvSpPr>
        <p:spPr>
          <a:xfrm>
            <a:off x="3563888" y="581925"/>
            <a:ext cx="4233852" cy="276999"/>
          </a:xfrm>
          <a:prstGeom prst="rect">
            <a:avLst/>
          </a:prstGeom>
          <a:solidFill>
            <a:schemeClr val="bg1"/>
          </a:solidFill>
          <a:ln w="9525" cap="flat" cmpd="sng" algn="ctr">
            <a:solidFill>
              <a:schemeClr val="bg1">
                <a:lumMod val="75000"/>
              </a:schemeClr>
            </a:solidFill>
            <a:prstDash val="solid"/>
          </a:ln>
        </p:spPr>
        <p:style>
          <a:lnRef idx="1">
            <a:schemeClr val="accent2"/>
          </a:lnRef>
          <a:fillRef idx="2">
            <a:schemeClr val="accent2"/>
          </a:fillRef>
          <a:effectRef idx="1">
            <a:schemeClr val="accent2"/>
          </a:effectRef>
          <a:fontRef idx="none"/>
        </p:style>
        <p:txBody>
          <a:bodyPr wrap="none" rtlCol="0">
            <a:spAutoFit/>
          </a:bodyPr>
          <a:lstStyle>
            <a:lvl1pPr algn="ctr" defTabSz="914400" rtl="0" eaLnBrk="1" latinLnBrk="0" hangingPunct="1">
              <a:spcBef>
                <a:spcPct val="0"/>
              </a:spcBef>
              <a:buNone/>
              <a:defRPr lang="es-MX" sz="1200" b="1" kern="1200" dirty="0">
                <a:solidFill>
                  <a:schemeClr val="tx1"/>
                </a:solidFill>
                <a:effectLst>
                  <a:outerShdw blurRad="38100" dist="38100" dir="2700000" algn="tl">
                    <a:srgbClr val="000000">
                      <a:alpha val="43137"/>
                    </a:srgbClr>
                  </a:outerShdw>
                </a:effectLst>
                <a:latin typeface="Mestiza" panose="00000500000000000000" pitchFamily="50" charset="0"/>
                <a:ea typeface="+mn-ea"/>
                <a:cs typeface="Times New Roman" pitchFamily="18" charset="0"/>
              </a:defRPr>
            </a:lvl1pPr>
            <a:lvl2pPr>
              <a:defRPr/>
            </a:lvl2pPr>
            <a:lvl3pPr>
              <a:defRPr/>
            </a:lvl3pPr>
            <a:lvl4pPr>
              <a:defRPr/>
            </a:lvl4pPr>
            <a:lvl5pPr>
              <a:defRPr/>
            </a:lvl5pPr>
            <a:lvl6pPr>
              <a:defRPr/>
            </a:lvl6pPr>
            <a:lvl7pPr>
              <a:defRPr/>
            </a:lvl7pPr>
            <a:lvl8pPr>
              <a:defRPr/>
            </a:lvl8pPr>
            <a:lvl9pPr>
              <a:defRPr/>
            </a:lvl9pPr>
          </a:lstStyle>
          <a:p>
            <a:r>
              <a:rPr lang="es-MX" dirty="0"/>
              <a:t>Fondo de Infraestructura Social para las Entidades (FISE)</a:t>
            </a:r>
          </a:p>
        </p:txBody>
      </p:sp>
    </p:spTree>
    <p:extLst>
      <p:ext uri="{BB962C8B-B14F-4D97-AF65-F5344CB8AC3E}">
        <p14:creationId xmlns:p14="http://schemas.microsoft.com/office/powerpoint/2010/main" val="11743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Pentágono">
            <a:extLst>
              <a:ext uri="{FF2B5EF4-FFF2-40B4-BE49-F238E27FC236}">
                <a16:creationId xmlns:a16="http://schemas.microsoft.com/office/drawing/2014/main" id="{73E91687-1400-44FC-9111-1C84C052AB4D}"/>
              </a:ext>
            </a:extLst>
          </p:cNvPr>
          <p:cNvSpPr/>
          <p:nvPr/>
        </p:nvSpPr>
        <p:spPr>
          <a:xfrm rot="5400000">
            <a:off x="-738569" y="5421859"/>
            <a:ext cx="216024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9" name="5 CuadroTexto">
            <a:extLst>
              <a:ext uri="{FF2B5EF4-FFF2-40B4-BE49-F238E27FC236}">
                <a16:creationId xmlns:a16="http://schemas.microsoft.com/office/drawing/2014/main" id="{D5A947AB-4271-4255-A305-0E4AA00D874C}"/>
              </a:ext>
            </a:extLst>
          </p:cNvPr>
          <p:cNvSpPr txBox="1"/>
          <p:nvPr/>
        </p:nvSpPr>
        <p:spPr>
          <a:xfrm rot="16200000">
            <a:off x="-558244" y="5542898"/>
            <a:ext cx="1770035" cy="400110"/>
          </a:xfrm>
          <a:prstGeom prst="rect">
            <a:avLst/>
          </a:prstGeom>
          <a:noFill/>
        </p:spPr>
        <p:txBody>
          <a:bodyPr wrap="none" rtlCol="0">
            <a:spAutoFit/>
          </a:bodyPr>
          <a:lstStyle/>
          <a:p>
            <a:pPr algn="ctr"/>
            <a:r>
              <a:rPr lang="es-MX" sz="1000" b="1" dirty="0">
                <a:solidFill>
                  <a:schemeClr val="bg1"/>
                </a:solidFill>
                <a:effectLst>
                  <a:outerShdw blurRad="38100" dist="38100" dir="2700000" algn="tl">
                    <a:srgbClr val="000000">
                      <a:alpha val="43137"/>
                    </a:srgbClr>
                  </a:outerShdw>
                </a:effectLst>
                <a:latin typeface="Mestiza" panose="00000500000000000000" pitchFamily="50" charset="0"/>
              </a:rPr>
              <a:t>Acciones del Programa </a:t>
            </a:r>
          </a:p>
          <a:p>
            <a:pPr algn="ctr"/>
            <a:r>
              <a:rPr lang="es-MX" sz="1000" b="1" dirty="0">
                <a:solidFill>
                  <a:schemeClr val="bg1"/>
                </a:solidFill>
                <a:effectLst>
                  <a:outerShdw blurRad="38100" dist="38100" dir="2700000" algn="tl">
                    <a:srgbClr val="000000">
                      <a:alpha val="43137"/>
                    </a:srgbClr>
                  </a:outerShdw>
                </a:effectLst>
                <a:latin typeface="Mestiza" panose="00000500000000000000" pitchFamily="50" charset="0"/>
              </a:rPr>
              <a:t>en el Ejercicio Fiscal actual</a:t>
            </a:r>
          </a:p>
        </p:txBody>
      </p:sp>
      <p:sp>
        <p:nvSpPr>
          <p:cNvPr id="20" name="19 Pentágono"/>
          <p:cNvSpPr/>
          <p:nvPr/>
        </p:nvSpPr>
        <p:spPr>
          <a:xfrm rot="5400000">
            <a:off x="-1089219" y="2582945"/>
            <a:ext cx="2880290" cy="396000"/>
          </a:xfrm>
          <a:prstGeom prst="homePlate">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21" name="20 Elipse"/>
          <p:cNvSpPr/>
          <p:nvPr/>
        </p:nvSpPr>
        <p:spPr>
          <a:xfrm>
            <a:off x="69414" y="1052800"/>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7</a:t>
            </a:r>
          </a:p>
        </p:txBody>
      </p:sp>
      <p:sp>
        <p:nvSpPr>
          <p:cNvPr id="22" name="21 CuadroTexto"/>
          <p:cNvSpPr txBox="1"/>
          <p:nvPr/>
        </p:nvSpPr>
        <p:spPr>
          <a:xfrm rot="16200000">
            <a:off x="-407053" y="2581064"/>
            <a:ext cx="14766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estiza" panose="00000500000000000000" pitchFamily="50" charset="0"/>
              </a:rPr>
              <a:t>Recomendaciones</a:t>
            </a:r>
          </a:p>
        </p:txBody>
      </p:sp>
      <p:sp>
        <p:nvSpPr>
          <p:cNvPr id="23" name="4 Elipse">
            <a:extLst>
              <a:ext uri="{FF2B5EF4-FFF2-40B4-BE49-F238E27FC236}">
                <a16:creationId xmlns:a16="http://schemas.microsoft.com/office/drawing/2014/main" id="{86EFDE5D-2D09-4048-B494-CE66419CD8F8}"/>
              </a:ext>
            </a:extLst>
          </p:cNvPr>
          <p:cNvSpPr/>
          <p:nvPr/>
        </p:nvSpPr>
        <p:spPr>
          <a:xfrm>
            <a:off x="53550" y="42931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8</a:t>
            </a:r>
          </a:p>
        </p:txBody>
      </p:sp>
      <p:graphicFrame>
        <p:nvGraphicFramePr>
          <p:cNvPr id="10" name="12 Tabla">
            <a:extLst>
              <a:ext uri="{FF2B5EF4-FFF2-40B4-BE49-F238E27FC236}">
                <a16:creationId xmlns:a16="http://schemas.microsoft.com/office/drawing/2014/main" id="{CAC7C566-5D2A-47F9-8150-3906ABEC6D35}"/>
              </a:ext>
            </a:extLst>
          </p:cNvPr>
          <p:cNvGraphicFramePr>
            <a:graphicFrameLocks noGrp="1"/>
          </p:cNvGraphicFramePr>
          <p:nvPr>
            <p:extLst>
              <p:ext uri="{D42A27DB-BD31-4B8C-83A1-F6EECF244321}">
                <p14:modId xmlns:p14="http://schemas.microsoft.com/office/powerpoint/2010/main" val="4239560525"/>
              </p:ext>
            </p:extLst>
          </p:nvPr>
        </p:nvGraphicFramePr>
        <p:xfrm>
          <a:off x="661278" y="1157848"/>
          <a:ext cx="8352993" cy="3044483"/>
        </p:xfrm>
        <a:graphic>
          <a:graphicData uri="http://schemas.openxmlformats.org/drawingml/2006/table">
            <a:tbl>
              <a:tblPr firstRow="1" bandRow="1">
                <a:effectLst/>
                <a:tableStyleId>{5C22544A-7EE6-4342-B048-85BDC9FD1C3A}</a:tableStyleId>
              </a:tblPr>
              <a:tblGrid>
                <a:gridCol w="8352993">
                  <a:extLst>
                    <a:ext uri="{9D8B030D-6E8A-4147-A177-3AD203B41FA5}">
                      <a16:colId xmlns:a16="http://schemas.microsoft.com/office/drawing/2014/main" val="20000"/>
                    </a:ext>
                  </a:extLst>
                </a:gridCol>
              </a:tblGrid>
              <a:tr h="2556803">
                <a:tc>
                  <a:txBody>
                    <a:bodyPr/>
                    <a:lstStyle/>
                    <a:p>
                      <a:pPr marL="171450" indent="-171450" algn="just">
                        <a:lnSpc>
                          <a:spcPct val="100000"/>
                        </a:lnSpc>
                        <a:buFont typeface="Arial" panose="020B0604020202020204" pitchFamily="34" charset="0"/>
                        <a:buChar char="•"/>
                      </a:pPr>
                      <a:r>
                        <a:rPr lang="es-MX" sz="1050" b="0" baseline="0" dirty="0">
                          <a:solidFill>
                            <a:schemeClr val="tx1"/>
                          </a:solidFill>
                          <a:latin typeface="Mestiza" panose="00000500000000000000" pitchFamily="50" charset="0"/>
                        </a:rPr>
                        <a:t>Dar continuidad a los reportes en tiempo y forma de las metas de los indicadores del FISE, a fin de poder comparar el logro de los indicadores respecto de sus metas </a:t>
                      </a:r>
                      <a:r>
                        <a:rPr lang="es-MX" sz="1050" b="0" kern="1200" baseline="0" dirty="0">
                          <a:solidFill>
                            <a:schemeClr val="tx1"/>
                          </a:solidFill>
                          <a:latin typeface="Mestiza" panose="00000500000000000000" pitchFamily="50" charset="0"/>
                          <a:ea typeface="+mn-ea"/>
                          <a:cs typeface="+mn-cs"/>
                        </a:rPr>
                        <a:t>programadas</a:t>
                      </a:r>
                      <a:r>
                        <a:rPr lang="es-MX" sz="1050" b="0" baseline="0" dirty="0">
                          <a:solidFill>
                            <a:schemeClr val="tx1"/>
                          </a:solidFill>
                          <a:latin typeface="Mestiza" panose="00000500000000000000" pitchFamily="50" charset="0"/>
                        </a:rPr>
                        <a:t> y con base en ello, medir los resultados del Fondo en los rubros correspondientes. </a:t>
                      </a:r>
                    </a:p>
                    <a:p>
                      <a:pPr marL="171450" indent="-171450" algn="just">
                        <a:lnSpc>
                          <a:spcPct val="100000"/>
                        </a:lnSpc>
                        <a:buFont typeface="Arial" panose="020B0604020202020204" pitchFamily="34" charset="0"/>
                        <a:buChar char="•"/>
                      </a:pPr>
                      <a:endParaRPr lang="es-MX" sz="500" b="0" baseline="0" dirty="0">
                        <a:solidFill>
                          <a:schemeClr val="tx1"/>
                        </a:solidFill>
                        <a:latin typeface="Mestiza" panose="00000500000000000000" pitchFamily="50" charset="0"/>
                      </a:endParaRPr>
                    </a:p>
                    <a:p>
                      <a:pPr marL="171450" indent="-171450" algn="just">
                        <a:lnSpc>
                          <a:spcPct val="100000"/>
                        </a:lnSpc>
                        <a:buFont typeface="Arial" panose="020B0604020202020204" pitchFamily="34" charset="0"/>
                        <a:buChar char="•"/>
                      </a:pPr>
                      <a:r>
                        <a:rPr lang="es-MX" sz="1050" b="0" baseline="0" dirty="0">
                          <a:solidFill>
                            <a:schemeClr val="tx1"/>
                          </a:solidFill>
                          <a:latin typeface="Mestiza" panose="00000500000000000000" pitchFamily="50" charset="0"/>
                        </a:rPr>
                        <a:t>Continuar con una planeación más detallada y meticulosa de las metas de los indicadores del FISE, a fin de que en su proyección puedan ser considerados los efectos ya sean positivos o negativos que durante el ejercicio fiscal pudieron afectar su cumplimiento.</a:t>
                      </a:r>
                    </a:p>
                    <a:p>
                      <a:pPr marL="171450" indent="-171450" algn="just">
                        <a:lnSpc>
                          <a:spcPct val="100000"/>
                        </a:lnSpc>
                        <a:buFont typeface="Arial" panose="020B0604020202020204" pitchFamily="34" charset="0"/>
                        <a:buChar char="•"/>
                      </a:pPr>
                      <a:endParaRPr lang="es-MX" sz="500" b="0" baseline="0" dirty="0">
                        <a:solidFill>
                          <a:schemeClr val="tx1"/>
                        </a:solidFill>
                        <a:latin typeface="Mestiza" panose="00000500000000000000" pitchFamily="50" charset="0"/>
                      </a:endParaRPr>
                    </a:p>
                    <a:p>
                      <a:pPr marL="171450" indent="-171450" algn="just">
                        <a:lnSpc>
                          <a:spcPct val="100000"/>
                        </a:lnSpc>
                        <a:buFont typeface="Arial" panose="020B0604020202020204" pitchFamily="34" charset="0"/>
                        <a:buChar char="•"/>
                      </a:pPr>
                      <a:r>
                        <a:rPr lang="es-MX" sz="1050" b="0" baseline="0" dirty="0">
                          <a:solidFill>
                            <a:schemeClr val="tx1"/>
                          </a:solidFill>
                          <a:latin typeface="Mestiza" panose="00000500000000000000" pitchFamily="50" charset="0"/>
                        </a:rPr>
                        <a:t>A fin de garantizar la granularidad, consistencia y calidad de la información que se reporta a la federación mediante el SFU, lo cual constituye una parte fundamental del proceso de rendición de cuentas del gasto federalizado, se recomienda que todos los ejecutores del FISE, que además tengan la obligación de reportar el ejercicio, destino y resultados de dichas aportaciones en el PASH, cuenten con los siguientes documentos de respaldo:</a:t>
                      </a:r>
                    </a:p>
                    <a:p>
                      <a:pPr marL="171450" indent="-171450" algn="just">
                        <a:lnSpc>
                          <a:spcPct val="100000"/>
                        </a:lnSpc>
                        <a:buFont typeface="Arial" panose="020B0604020202020204" pitchFamily="34" charset="0"/>
                        <a:buChar char="•"/>
                      </a:pPr>
                      <a:endParaRPr lang="es-MX" sz="500" b="0" baseline="0" dirty="0">
                        <a:solidFill>
                          <a:schemeClr val="tx1"/>
                        </a:solidFill>
                        <a:latin typeface="Mestiza" panose="00000500000000000000" pitchFamily="50" charset="0"/>
                      </a:endParaRPr>
                    </a:p>
                    <a:p>
                      <a:pPr marL="360000" lvl="1" indent="-180000" algn="just">
                        <a:lnSpc>
                          <a:spcPct val="100000"/>
                        </a:lnSpc>
                        <a:buFont typeface="+mj-lt"/>
                        <a:buAutoNum type="romanLcPeriod"/>
                      </a:pPr>
                      <a:r>
                        <a:rPr lang="es-MX" sz="1050" b="0" baseline="0" dirty="0">
                          <a:solidFill>
                            <a:schemeClr val="tx1"/>
                          </a:solidFill>
                          <a:latin typeface="Mestiza" panose="00000500000000000000" pitchFamily="50" charset="0"/>
                        </a:rPr>
                        <a:t>Diagrama y descripción del proceso de generación de la información para la determinación de los valores reportados anualmente para cada uno de los indicadores de desempeño del FISE analizado.</a:t>
                      </a:r>
                    </a:p>
                    <a:p>
                      <a:pPr marL="180000" lvl="1" indent="0" algn="just">
                        <a:lnSpc>
                          <a:spcPct val="100000"/>
                        </a:lnSpc>
                        <a:buFont typeface="+mj-lt"/>
                        <a:buNone/>
                      </a:pPr>
                      <a:endParaRPr lang="es-MX" sz="500" b="0" baseline="0" dirty="0">
                        <a:solidFill>
                          <a:schemeClr val="tx1"/>
                        </a:solidFill>
                        <a:latin typeface="Mestiza" panose="00000500000000000000" pitchFamily="50" charset="0"/>
                      </a:endParaRPr>
                    </a:p>
                    <a:p>
                      <a:pPr marL="360000" lvl="1" indent="-180000" algn="just">
                        <a:lnSpc>
                          <a:spcPct val="100000"/>
                        </a:lnSpc>
                        <a:buFont typeface="+mj-lt"/>
                        <a:buAutoNum type="romanLcPeriod"/>
                      </a:pPr>
                      <a:r>
                        <a:rPr lang="es-MX" sz="1050" b="0" baseline="0" dirty="0">
                          <a:solidFill>
                            <a:schemeClr val="tx1"/>
                          </a:solidFill>
                          <a:latin typeface="Mestiza" panose="00000500000000000000" pitchFamily="50" charset="0"/>
                        </a:rPr>
                        <a:t>Documentos en los que se describan los mecanismos, instrumentos y formatos utilizados para la generación, recopilación, integración, análisis, revisión y control de la información que sustenta los valores reportados en los indicadores de desempeño.</a:t>
                      </a:r>
                    </a:p>
                    <a:p>
                      <a:pPr marL="360000" lvl="1" indent="-180000" algn="just">
                        <a:lnSpc>
                          <a:spcPct val="100000"/>
                        </a:lnSpc>
                        <a:buFont typeface="+mj-lt"/>
                        <a:buAutoNum type="romanLcPeriod"/>
                      </a:pPr>
                      <a:endParaRPr lang="es-MX" sz="500" b="0" baseline="0" dirty="0">
                        <a:solidFill>
                          <a:schemeClr val="tx1"/>
                        </a:solidFill>
                        <a:latin typeface="Mestiza" panose="00000500000000000000" pitchFamily="50" charset="0"/>
                      </a:endParaRPr>
                    </a:p>
                    <a:p>
                      <a:pPr marL="360000" lvl="1" indent="-180000" algn="just">
                        <a:lnSpc>
                          <a:spcPct val="100000"/>
                        </a:lnSpc>
                        <a:buFont typeface="+mj-lt"/>
                        <a:buAutoNum type="romanLcPeriod"/>
                      </a:pPr>
                      <a:r>
                        <a:rPr lang="es-MX" sz="1050" b="0" baseline="0" dirty="0">
                          <a:solidFill>
                            <a:schemeClr val="tx1"/>
                          </a:solidFill>
                          <a:latin typeface="Mestiza" panose="00000500000000000000" pitchFamily="50" charset="0"/>
                        </a:rPr>
                        <a:t>Bitácora o memoria de cálculo y sustento estadístico de los valores reportados en los indicadores de desempeño del FISE.</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657">
                <a:tc>
                  <a:txBody>
                    <a:bodyPr/>
                    <a:lstStyle/>
                    <a:p>
                      <a:pPr marL="171450" indent="-171450" algn="just" defTabSz="914400" rtl="0" eaLnBrk="1" latinLnBrk="0" hangingPunct="1">
                        <a:lnSpc>
                          <a:spcPct val="100000"/>
                        </a:lnSpc>
                        <a:buFont typeface="Arial" panose="020B0604020202020204" pitchFamily="34" charset="0"/>
                        <a:buChar char="•"/>
                      </a:pPr>
                      <a:r>
                        <a:rPr lang="es-MX" sz="1050" b="0" kern="1200" baseline="0" dirty="0">
                          <a:solidFill>
                            <a:schemeClr val="tx1"/>
                          </a:solidFill>
                          <a:latin typeface="Mestiza" panose="00000500000000000000" pitchFamily="50" charset="0"/>
                          <a:ea typeface="+mn-ea"/>
                          <a:cs typeface="+mn-cs"/>
                        </a:rPr>
                        <a:t>Contar con mecanismos para medir la satisfacción de la población atendida.</a:t>
                      </a:r>
                    </a:p>
                    <a:p>
                      <a:pPr marL="171450" indent="-171450" algn="just" defTabSz="914400" rtl="0" eaLnBrk="1" latinLnBrk="0" hangingPunct="1">
                        <a:lnSpc>
                          <a:spcPct val="100000"/>
                        </a:lnSpc>
                        <a:buFont typeface="Arial" panose="020B0604020202020204" pitchFamily="34" charset="0"/>
                        <a:buChar char="•"/>
                      </a:pPr>
                      <a:endParaRPr lang="es-MX" sz="500" b="0" kern="1200" baseline="0" dirty="0">
                        <a:solidFill>
                          <a:schemeClr val="tx1"/>
                        </a:solidFill>
                        <a:latin typeface="Mestiza" panose="00000500000000000000" pitchFamily="50" charset="0"/>
                        <a:ea typeface="+mn-ea"/>
                        <a:cs typeface="+mn-cs"/>
                      </a:endParaRPr>
                    </a:p>
                    <a:p>
                      <a:pPr marL="171450" indent="-171450" algn="just" defTabSz="914400" rtl="0" eaLnBrk="1" latinLnBrk="0" hangingPunct="1">
                        <a:lnSpc>
                          <a:spcPct val="100000"/>
                        </a:lnSpc>
                        <a:buFont typeface="Arial" panose="020B0604020202020204" pitchFamily="34" charset="0"/>
                        <a:buChar char="•"/>
                      </a:pPr>
                      <a:r>
                        <a:rPr lang="es-MX" sz="1050" b="0" kern="1200" baseline="0" dirty="0">
                          <a:solidFill>
                            <a:schemeClr val="tx1"/>
                          </a:solidFill>
                          <a:latin typeface="Mestiza" panose="00000500000000000000" pitchFamily="50" charset="0"/>
                          <a:ea typeface="+mn-ea"/>
                          <a:cs typeface="+mn-cs"/>
                        </a:rPr>
                        <a:t>Cumplir con convenios firmados con municipios o con instancias federales.</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8202285"/>
                  </a:ext>
                </a:extLst>
              </a:tr>
            </a:tbl>
          </a:graphicData>
        </a:graphic>
      </p:graphicFrame>
      <p:graphicFrame>
        <p:nvGraphicFramePr>
          <p:cNvPr id="12" name="2 Tabla">
            <a:extLst>
              <a:ext uri="{FF2B5EF4-FFF2-40B4-BE49-F238E27FC236}">
                <a16:creationId xmlns:a16="http://schemas.microsoft.com/office/drawing/2014/main" id="{5A7B1F5D-38E8-4422-9178-8727021246E3}"/>
              </a:ext>
            </a:extLst>
          </p:cNvPr>
          <p:cNvGraphicFramePr>
            <a:graphicFrameLocks noGrp="1"/>
          </p:cNvGraphicFramePr>
          <p:nvPr>
            <p:extLst>
              <p:ext uri="{D42A27DB-BD31-4B8C-83A1-F6EECF244321}">
                <p14:modId xmlns:p14="http://schemas.microsoft.com/office/powerpoint/2010/main" val="126308851"/>
              </p:ext>
            </p:extLst>
          </p:nvPr>
        </p:nvGraphicFramePr>
        <p:xfrm>
          <a:off x="719551" y="4625489"/>
          <a:ext cx="8280898" cy="1179767"/>
        </p:xfrm>
        <a:graphic>
          <a:graphicData uri="http://schemas.openxmlformats.org/drawingml/2006/table">
            <a:tbl>
              <a:tblPr firstRow="1" bandRow="1">
                <a:effectLst/>
                <a:tableStyleId>{5C22544A-7EE6-4342-B048-85BDC9FD1C3A}</a:tableStyleId>
              </a:tblPr>
              <a:tblGrid>
                <a:gridCol w="8280898">
                  <a:extLst>
                    <a:ext uri="{9D8B030D-6E8A-4147-A177-3AD203B41FA5}">
                      <a16:colId xmlns:a16="http://schemas.microsoft.com/office/drawing/2014/main" val="20000"/>
                    </a:ext>
                  </a:extLst>
                </a:gridCol>
              </a:tblGrid>
              <a:tr h="645070">
                <a:tc>
                  <a:txBody>
                    <a:bodyPr/>
                    <a:lstStyle/>
                    <a:p>
                      <a:pPr marL="171450" indent="-171450" algn="just" defTabSz="914400" rtl="0" eaLnBrk="1" latinLnBrk="0" hangingPunct="1">
                        <a:lnSpc>
                          <a:spcPct val="150000"/>
                        </a:lnSpc>
                        <a:buFont typeface="Arial" panose="020B0604020202020204" pitchFamily="34" charset="0"/>
                        <a:buChar char="•"/>
                      </a:pPr>
                      <a:r>
                        <a:rPr lang="es-MX" sz="1050" b="0" kern="1200" baseline="0" dirty="0">
                          <a:solidFill>
                            <a:schemeClr val="tx1"/>
                          </a:solidFill>
                          <a:latin typeface="Mestiza" panose="00000500000000000000" pitchFamily="50" charset="0"/>
                          <a:ea typeface="+mn-ea"/>
                          <a:cs typeface="+mn-cs"/>
                        </a:rPr>
                        <a:t>El FISE cuenta con las respectivas reglas de operación del fondo, además se cuenta con una matriz de indicadores a nivel estatal y el fondo está alineado al plan estatal, al plan nacional y a los objetivos de la ONU. </a:t>
                      </a:r>
                    </a:p>
                    <a:p>
                      <a:pPr marL="171450" indent="-171450" algn="just" defTabSz="914400" rtl="0" eaLnBrk="1" latinLnBrk="0" hangingPunct="1">
                        <a:lnSpc>
                          <a:spcPct val="150000"/>
                        </a:lnSpc>
                        <a:buFont typeface="Arial" panose="020B0604020202020204" pitchFamily="34" charset="0"/>
                        <a:buChar char="•"/>
                      </a:pPr>
                      <a:r>
                        <a:rPr lang="es-MX" sz="1050" b="0" kern="1200" baseline="0" dirty="0">
                          <a:solidFill>
                            <a:schemeClr val="tx1"/>
                          </a:solidFill>
                          <a:latin typeface="Mestiza" panose="00000500000000000000" pitchFamily="50" charset="0"/>
                          <a:ea typeface="+mn-ea"/>
                          <a:cs typeface="+mn-cs"/>
                        </a:rPr>
                        <a:t>Respecto al recurso, este mismo se entregó en tiempo y forma, mezclándose con otros fondos para mejorar el impacto hacia los beneficiarios; el presupuesto asignado fue ejecutado en el 100% de su totalidad.</a:t>
                      </a:r>
                    </a:p>
                    <a:p>
                      <a:pPr marL="171450" indent="-171450" algn="just" defTabSz="914400" rtl="0" eaLnBrk="1" latinLnBrk="0" hangingPunct="1">
                        <a:lnSpc>
                          <a:spcPct val="150000"/>
                        </a:lnSpc>
                        <a:buFont typeface="Arial" panose="020B0604020202020204" pitchFamily="34" charset="0"/>
                        <a:buChar char="•"/>
                      </a:pPr>
                      <a:r>
                        <a:rPr lang="es-MX" sz="1050" b="0" kern="1200" baseline="0" dirty="0">
                          <a:solidFill>
                            <a:schemeClr val="tx1"/>
                          </a:solidFill>
                          <a:latin typeface="Mestiza" panose="00000500000000000000" pitchFamily="50" charset="0"/>
                          <a:ea typeface="+mn-ea"/>
                          <a:cs typeface="+mn-cs"/>
                        </a:rPr>
                        <a:t>Se cuenta con personal con experiencia en el funcionamiento del FISE.</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Marcador de número de diapositiva 1">
            <a:extLst>
              <a:ext uri="{FF2B5EF4-FFF2-40B4-BE49-F238E27FC236}">
                <a16:creationId xmlns:a16="http://schemas.microsoft.com/office/drawing/2014/main" id="{3ECE6B0E-C012-413D-A4C6-9FBC7BC0DE0A}"/>
              </a:ext>
            </a:extLst>
          </p:cNvPr>
          <p:cNvSpPr>
            <a:spLocks noGrp="1"/>
          </p:cNvSpPr>
          <p:nvPr>
            <p:ph type="sldNum" sz="quarter" idx="4"/>
          </p:nvPr>
        </p:nvSpPr>
        <p:spPr>
          <a:xfrm>
            <a:off x="8316416" y="6741368"/>
            <a:ext cx="828000" cy="143992"/>
          </a:xfrm>
        </p:spPr>
        <p:txBody>
          <a:bodyPr/>
          <a:lstStyle/>
          <a:p>
            <a:fld id="{34762513-7D76-44F4-A4EB-02F5BA9AE113}" type="slidenum">
              <a:rPr lang="es-MX" sz="900" smtClean="0"/>
              <a:t>7</a:t>
            </a:fld>
            <a:endParaRPr lang="es-MX" sz="900" dirty="0"/>
          </a:p>
        </p:txBody>
      </p:sp>
      <p:sp>
        <p:nvSpPr>
          <p:cNvPr id="14" name="28 Marcador de título">
            <a:extLst>
              <a:ext uri="{FF2B5EF4-FFF2-40B4-BE49-F238E27FC236}">
                <a16:creationId xmlns:a16="http://schemas.microsoft.com/office/drawing/2014/main" id="{BE96BDE0-D218-4CEC-8E42-027583E94ABC}"/>
              </a:ext>
            </a:extLst>
          </p:cNvPr>
          <p:cNvSpPr txBox="1">
            <a:spLocks/>
          </p:cNvSpPr>
          <p:nvPr/>
        </p:nvSpPr>
        <p:spPr>
          <a:xfrm>
            <a:off x="3563888" y="581925"/>
            <a:ext cx="4233852" cy="276999"/>
          </a:xfrm>
          <a:prstGeom prst="rect">
            <a:avLst/>
          </a:prstGeom>
          <a:solidFill>
            <a:schemeClr val="bg1"/>
          </a:solidFill>
          <a:ln w="9525" cap="flat" cmpd="sng" algn="ctr">
            <a:solidFill>
              <a:schemeClr val="bg1">
                <a:lumMod val="75000"/>
              </a:schemeClr>
            </a:solidFill>
            <a:prstDash val="solid"/>
          </a:ln>
        </p:spPr>
        <p:style>
          <a:lnRef idx="1">
            <a:schemeClr val="accent2"/>
          </a:lnRef>
          <a:fillRef idx="2">
            <a:schemeClr val="accent2"/>
          </a:fillRef>
          <a:effectRef idx="1">
            <a:schemeClr val="accent2"/>
          </a:effectRef>
          <a:fontRef idx="none"/>
        </p:style>
        <p:txBody>
          <a:bodyPr wrap="none" rtlCol="0">
            <a:spAutoFit/>
          </a:bodyPr>
          <a:lstStyle>
            <a:lvl1pPr algn="ctr" defTabSz="914400" rtl="0" eaLnBrk="1" latinLnBrk="0" hangingPunct="1">
              <a:spcBef>
                <a:spcPct val="0"/>
              </a:spcBef>
              <a:buNone/>
              <a:defRPr lang="es-MX" sz="1200" b="1" kern="1200" dirty="0">
                <a:solidFill>
                  <a:schemeClr val="tx1"/>
                </a:solidFill>
                <a:effectLst>
                  <a:outerShdw blurRad="38100" dist="38100" dir="2700000" algn="tl">
                    <a:srgbClr val="000000">
                      <a:alpha val="43137"/>
                    </a:srgbClr>
                  </a:outerShdw>
                </a:effectLst>
                <a:latin typeface="Mestiza" panose="00000500000000000000" pitchFamily="50" charset="0"/>
                <a:ea typeface="+mn-ea"/>
                <a:cs typeface="Times New Roman" pitchFamily="18" charset="0"/>
              </a:defRPr>
            </a:lvl1pPr>
            <a:lvl2pPr>
              <a:defRPr/>
            </a:lvl2pPr>
            <a:lvl3pPr>
              <a:defRPr/>
            </a:lvl3pPr>
            <a:lvl4pPr>
              <a:defRPr/>
            </a:lvl4pPr>
            <a:lvl5pPr>
              <a:defRPr/>
            </a:lvl5pPr>
            <a:lvl6pPr>
              <a:defRPr/>
            </a:lvl6pPr>
            <a:lvl7pPr>
              <a:defRPr/>
            </a:lvl7pPr>
            <a:lvl8pPr>
              <a:defRPr/>
            </a:lvl8pPr>
            <a:lvl9pPr>
              <a:defRPr/>
            </a:lvl9pPr>
          </a:lstStyle>
          <a:p>
            <a:r>
              <a:rPr lang="es-MX" dirty="0"/>
              <a:t>Fondo de Infraestructura Social para las Entidades (FISE)</a:t>
            </a:r>
          </a:p>
        </p:txBody>
      </p:sp>
    </p:spTree>
    <p:extLst>
      <p:ext uri="{BB962C8B-B14F-4D97-AF65-F5344CB8AC3E}">
        <p14:creationId xmlns:p14="http://schemas.microsoft.com/office/powerpoint/2010/main" val="3113330947"/>
      </p:ext>
    </p:extLst>
  </p:cSld>
  <p:clrMapOvr>
    <a:masterClrMapping/>
  </p:clrMapOvr>
</p:sld>
</file>

<file path=ppt/theme/theme1.xml><?xml version="1.0" encoding="utf-8"?>
<a:theme xmlns:a="http://schemas.openxmlformats.org/drawingml/2006/main" name="INFORME. Asistencia Alimentaria (Despensas y Desayunos Escola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INFORME. Asistencia Alimentaria (Despensas y Desayunos Escolares)</Template>
  <TotalTime>6747</TotalTime>
  <Words>1926</Words>
  <Application>Microsoft Office PowerPoint</Application>
  <PresentationFormat>Presentación en pantalla (4:3)</PresentationFormat>
  <Paragraphs>226</Paragraphs>
  <Slides>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Mestiza</vt:lpstr>
      <vt:lpstr>Montserrat Light</vt:lpstr>
      <vt:lpstr>Montserrat Ultra Light</vt:lpstr>
      <vt:lpstr>INFORME. Asistencia Alimentaria (Despensas y Desayunos Escolares)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FISE</dc:title>
  <dc:creator>CLSinaloa</dc:creator>
  <cp:lastModifiedBy>Evaluacion</cp:lastModifiedBy>
  <cp:revision>226</cp:revision>
  <dcterms:created xsi:type="dcterms:W3CDTF">2020-02-21T23:32:07Z</dcterms:created>
  <dcterms:modified xsi:type="dcterms:W3CDTF">2022-09-20T20:49:18Z</dcterms:modified>
</cp:coreProperties>
</file>